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4"/>
  </p:sldMasterIdLst>
  <p:sldIdLst>
    <p:sldId id="256" r:id="rId5"/>
    <p:sldId id="257" r:id="rId6"/>
    <p:sldId id="258" r:id="rId7"/>
  </p:sldIdLst>
  <p:sldSz cx="43891200" cy="32918400"/>
  <p:notesSz cx="6881813" cy="9296400"/>
  <p:embeddedFontLst>
    <p:embeddedFont>
      <p:font typeface="Bree Serif" panose="020B0604020202020204" charset="0"/>
      <p:regular r:id="rId8"/>
    </p:embeddedFont>
    <p:embeddedFont>
      <p:font typeface="Calibri" panose="020F0502020204030204" pitchFamily="34" charset="0"/>
      <p:regular r:id="rId9"/>
      <p:bold r:id="rId10"/>
      <p:italic r:id="rId11"/>
      <p:boldItalic r:id="rId12"/>
    </p:embeddedFont>
    <p:embeddedFont>
      <p:font typeface="Gill Sans" panose="020B0604020202020204" charset="0"/>
      <p:regular r:id="rId13"/>
    </p:embeddedFont>
    <p:embeddedFont>
      <p:font typeface="Open Sans" panose="020B0604020202020204" charset="0"/>
      <p:regular r:id="rId14"/>
      <p:bold r:id="rId15"/>
      <p:italic r:id="rId16"/>
      <p:boldItalic r:id="rId17"/>
    </p:embeddedFont>
  </p:embeddedFontLst>
  <p:custDataLst>
    <p:tags r:id="rId18"/>
  </p:custDataLst>
  <p:defaultTextStyle>
    <a:defPPr>
      <a:defRPr lang="en-US"/>
    </a:defPPr>
    <a:lvl1pPr algn="l" rtl="0" fontAlgn="base">
      <a:spcBef>
        <a:spcPct val="0"/>
      </a:spcBef>
      <a:spcAft>
        <a:spcPct val="0"/>
      </a:spcAft>
      <a:defRPr sz="3500" kern="1200">
        <a:solidFill>
          <a:schemeClr val="tx1"/>
        </a:solidFill>
        <a:latin typeface="Arial"/>
        <a:ea typeface="+mn-ea"/>
        <a:cs typeface="+mn-cs"/>
      </a:defRPr>
    </a:lvl1pPr>
    <a:lvl2pPr marL="457200" algn="l" rtl="0" fontAlgn="base">
      <a:spcBef>
        <a:spcPct val="0"/>
      </a:spcBef>
      <a:spcAft>
        <a:spcPct val="0"/>
      </a:spcAft>
      <a:defRPr sz="3500" kern="1200">
        <a:solidFill>
          <a:schemeClr val="tx1"/>
        </a:solidFill>
        <a:latin typeface="Arial"/>
        <a:ea typeface="+mn-ea"/>
        <a:cs typeface="+mn-cs"/>
      </a:defRPr>
    </a:lvl2pPr>
    <a:lvl3pPr marL="914400" algn="l" rtl="0" fontAlgn="base">
      <a:spcBef>
        <a:spcPct val="0"/>
      </a:spcBef>
      <a:spcAft>
        <a:spcPct val="0"/>
      </a:spcAft>
      <a:defRPr sz="3500" kern="1200">
        <a:solidFill>
          <a:schemeClr val="tx1"/>
        </a:solidFill>
        <a:latin typeface="Arial"/>
        <a:ea typeface="+mn-ea"/>
        <a:cs typeface="+mn-cs"/>
      </a:defRPr>
    </a:lvl3pPr>
    <a:lvl4pPr marL="1371600" algn="l" rtl="0" fontAlgn="base">
      <a:spcBef>
        <a:spcPct val="0"/>
      </a:spcBef>
      <a:spcAft>
        <a:spcPct val="0"/>
      </a:spcAft>
      <a:defRPr sz="3500" kern="1200">
        <a:solidFill>
          <a:schemeClr val="tx1"/>
        </a:solidFill>
        <a:latin typeface="Arial"/>
        <a:ea typeface="+mn-ea"/>
        <a:cs typeface="+mn-cs"/>
      </a:defRPr>
    </a:lvl4pPr>
    <a:lvl5pPr marL="1828800" algn="l" rtl="0" fontAlgn="base">
      <a:spcBef>
        <a:spcPct val="0"/>
      </a:spcBef>
      <a:spcAft>
        <a:spcPct val="0"/>
      </a:spcAft>
      <a:defRPr sz="3500" kern="1200">
        <a:solidFill>
          <a:schemeClr val="tx1"/>
        </a:solidFill>
        <a:latin typeface="Arial"/>
        <a:ea typeface="+mn-ea"/>
        <a:cs typeface="+mn-cs"/>
      </a:defRPr>
    </a:lvl5pPr>
    <a:lvl6pPr marL="2286000" algn="l" defTabSz="914400" rtl="0" eaLnBrk="1" latinLnBrk="0" hangingPunct="1">
      <a:defRPr sz="3500" kern="1200">
        <a:solidFill>
          <a:schemeClr val="tx1"/>
        </a:solidFill>
        <a:latin typeface="Arial"/>
        <a:ea typeface="+mn-ea"/>
        <a:cs typeface="+mn-cs"/>
      </a:defRPr>
    </a:lvl6pPr>
    <a:lvl7pPr marL="2743200" algn="l" defTabSz="914400" rtl="0" eaLnBrk="1" latinLnBrk="0" hangingPunct="1">
      <a:defRPr sz="3500" kern="1200">
        <a:solidFill>
          <a:schemeClr val="tx1"/>
        </a:solidFill>
        <a:latin typeface="Arial"/>
        <a:ea typeface="+mn-ea"/>
        <a:cs typeface="+mn-cs"/>
      </a:defRPr>
    </a:lvl7pPr>
    <a:lvl8pPr marL="3200400" algn="l" defTabSz="914400" rtl="0" eaLnBrk="1" latinLnBrk="0" hangingPunct="1">
      <a:defRPr sz="3500" kern="1200">
        <a:solidFill>
          <a:schemeClr val="tx1"/>
        </a:solidFill>
        <a:latin typeface="Arial"/>
        <a:ea typeface="+mn-ea"/>
        <a:cs typeface="+mn-cs"/>
      </a:defRPr>
    </a:lvl8pPr>
    <a:lvl9pPr marL="3657600" algn="l" defTabSz="914400" rtl="0" eaLnBrk="1" latinLnBrk="0" hangingPunct="1">
      <a:defRPr sz="3500" kern="1200">
        <a:solidFill>
          <a:schemeClr val="tx1"/>
        </a:solidFill>
        <a:latin typeface="Arial"/>
        <a:ea typeface="+mn-ea"/>
        <a:cs typeface="+mn-cs"/>
      </a:defRPr>
    </a:lvl9pPr>
  </p:defaultTextStyle>
  <p:extLst>
    <p:ext uri="{EFAFB233-063F-42B5-8137-9DF3F51BA10A}">
      <p15:sldGuideLst xmlns:p15="http://schemas.microsoft.com/office/powerpoint/2012/main">
        <p15:guide id="1" orient="horz" pos="10368" userDrawn="1">
          <p15:clr>
            <a:srgbClr val="A4A3A4"/>
          </p15:clr>
        </p15:guide>
        <p15:guide id="2" pos="13824"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B4B4B"/>
    <a:srgbClr val="0070C0"/>
    <a:srgbClr val="EAEAEA"/>
    <a:srgbClr val="545454"/>
    <a:srgbClr val="B41E1E"/>
    <a:srgbClr val="C8C8C8"/>
    <a:srgbClr val="FF3232"/>
    <a:srgbClr val="E1B4B4"/>
    <a:srgbClr val="FFFFB3"/>
    <a:srgbClr val="FFFFD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F12A681-5405-3A98-968C-51D690219E72}" v="56" dt="2020-12-14T17:49:52.460"/>
    <p1510:client id="{1B276C5D-F177-6EA8-9687-501074944F03}" v="2264" dt="2020-12-14T20:29:31.435"/>
    <p1510:client id="{1F5F85B1-41EB-4255-A59D-4204BC3EE55A}" v="4595" dt="2020-12-14T22:21:43.485"/>
    <p1510:client id="{3A514B3A-DD86-4DB4-A745-02D12CCDAEE8}" v="7446" dt="2020-12-14T21:48:32.459"/>
    <p1510:client id="{6D4ECC5B-1DF0-9545-4F22-470ECD2011FF}" v="4" dt="2020-12-14T06:27:21.478"/>
    <p1510:client id="{A343C6C5-3BD1-A421-0E40-EED8BD4B2074}" v="939" dt="2020-12-14T21:53:44.731"/>
    <p1510:client id="{EA074160-D305-4243-9C2E-8D57FA417643}" vWet="8" dt="2020-12-14T21:37:15.659"/>
    <p1510:client id="{F5909F0A-0D73-4A15-82A8-DE6E25D366C5}" v="74" vWet="128" dt="2020-12-14T21:45:53.18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5599" autoAdjust="0"/>
    <p:restoredTop sz="94660"/>
  </p:normalViewPr>
  <p:slideViewPr>
    <p:cSldViewPr>
      <p:cViewPr>
        <p:scale>
          <a:sx n="33" d="100"/>
          <a:sy n="33" d="100"/>
        </p:scale>
        <p:origin x="882" y="-840"/>
      </p:cViewPr>
      <p:guideLst>
        <p:guide orient="horz" pos="10368"/>
        <p:guide pos="13824"/>
      </p:guideLst>
    </p:cSldViewPr>
  </p:slideViewPr>
  <p:notesTextViewPr>
    <p:cViewPr>
      <p:scale>
        <a:sx n="100" d="100"/>
        <a:sy n="100" d="100"/>
      </p:scale>
      <p:origin x="0" y="0"/>
    </p:cViewPr>
  </p:notesTextViewPr>
  <p:notesViewPr>
    <p:cSldViewPr>
      <p:cViewPr>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1.fntdata"/><Relationship Id="rId13" Type="http://schemas.openxmlformats.org/officeDocument/2006/relationships/font" Target="fonts/font6.fntdata"/><Relationship Id="rId18" Type="http://schemas.openxmlformats.org/officeDocument/2006/relationships/tags" Target="tags/tag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font" Target="fonts/font5.fntdata"/><Relationship Id="rId17" Type="http://schemas.openxmlformats.org/officeDocument/2006/relationships/font" Target="fonts/font10.fntdata"/><Relationship Id="rId2" Type="http://schemas.openxmlformats.org/officeDocument/2006/relationships/customXml" Target="../customXml/item2.xml"/><Relationship Id="rId16" Type="http://schemas.openxmlformats.org/officeDocument/2006/relationships/font" Target="fonts/font9.fntdata"/><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font" Target="fonts/font4.fntdata"/><Relationship Id="rId5" Type="http://schemas.openxmlformats.org/officeDocument/2006/relationships/slide" Target="slides/slide1.xml"/><Relationship Id="rId15" Type="http://schemas.openxmlformats.org/officeDocument/2006/relationships/font" Target="fonts/font8.fntdata"/><Relationship Id="rId23" Type="http://schemas.microsoft.com/office/2015/10/relationships/revisionInfo" Target="revisionInfo.xml"/><Relationship Id="rId10" Type="http://schemas.openxmlformats.org/officeDocument/2006/relationships/font" Target="fonts/font3.fntdata"/><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font2.fntdata"/><Relationship Id="rId14" Type="http://schemas.openxmlformats.org/officeDocument/2006/relationships/font" Target="fonts/font7.fntdata"/><Relationship Id="rId22" Type="http://schemas.openxmlformats.org/officeDocument/2006/relationships/tableStyles" Target="tableStyles.xml"/></Relationships>
</file>

<file path=ppt/media/image1.jpeg>
</file>

<file path=ppt/media/image10.png>
</file>

<file path=ppt/media/image11.png>
</file>

<file path=ppt/media/image2.png>
</file>

<file path=ppt/media/image3.png>
</file>

<file path=ppt/media/image4.png>
</file>

<file path=ppt/media/image5.jpe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418" y="10226279"/>
            <a:ext cx="37308368" cy="7055644"/>
          </a:xfrm>
        </p:spPr>
        <p:txBody>
          <a:bodyPr/>
          <a:lstStyle>
            <a:defPPr>
              <a:defRPr kern="1200" smtId="4294967295"/>
            </a:defPPr>
          </a:lstStyle>
          <a:p>
            <a:r>
              <a:rPr lang="en-US"/>
              <a:t>Click to edit Master title style</a:t>
            </a:r>
          </a:p>
        </p:txBody>
      </p:sp>
      <p:sp>
        <p:nvSpPr>
          <p:cNvPr id="3" name="Subtitle 2"/>
          <p:cNvSpPr>
            <a:spLocks noGrp="1"/>
          </p:cNvSpPr>
          <p:nvPr>
            <p:ph type="subTitle" idx="1"/>
          </p:nvPr>
        </p:nvSpPr>
        <p:spPr>
          <a:xfrm>
            <a:off x="6582834" y="18653522"/>
            <a:ext cx="30725532" cy="8412956"/>
          </a:xfrm>
        </p:spPr>
        <p:txBody>
          <a:bodyPr/>
          <a:lstStyle>
            <a:defPPr>
              <a:defRPr kern="1200" smtId="4294967295"/>
            </a:defPPr>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smtId="4294967295"/>
            </a:defPPr>
            <a:lvl1pPr>
              <a:defRPr/>
            </a:lvl1pPr>
          </a:lstStyle>
          <a:p>
            <a:pPr>
              <a:defRPr/>
            </a:pPr>
            <a:fld id="{992635E1-84E5-4F13-B43E-37D2FAED0D2C}" type="slidenum">
              <a:rPr lang="en-US"/>
              <a:pPr>
                <a:defRPr/>
              </a:pPr>
              <a:t>‹#›</a:t>
            </a:fld>
            <a:endParaRPr lang="en-US"/>
          </a:p>
        </p:txBody>
      </p:sp>
    </p:spTree>
    <p:extLst>
      <p:ext uri="{BB962C8B-B14F-4D97-AF65-F5344CB8AC3E}">
        <p14:creationId xmlns:p14="http://schemas.microsoft.com/office/powerpoint/2010/main" val="2451750255"/>
      </p:ext>
    </p:extLst>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stStyle>
          <a:p>
            <a:r>
              <a:rPr lang="en-US"/>
              <a:t>Click to edit Master title style</a:t>
            </a:r>
          </a:p>
        </p:txBody>
      </p:sp>
      <p:sp>
        <p:nvSpPr>
          <p:cNvPr id="3" name="Vertical Text Placeholder 2"/>
          <p:cNvSpPr>
            <a:spLocks noGrp="1"/>
          </p:cNvSpPr>
          <p:nvPr>
            <p:ph type="body" orient="vert" idx="1"/>
          </p:nvPr>
        </p:nvSpPr>
        <p:spPr/>
        <p:txBody>
          <a:bodyPr vert="eaVert"/>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smtId="4294967295"/>
            </a:defPPr>
            <a:lvl1pPr>
              <a:defRPr/>
            </a:lvl1pPr>
          </a:lstStyle>
          <a:p>
            <a:pPr>
              <a:defRPr/>
            </a:pPr>
            <a:fld id="{960A6F3F-9C8B-44CE-BED2-1CF41933011C}" type="slidenum">
              <a:rPr lang="en-US"/>
              <a:pPr>
                <a:defRPr/>
              </a:pPr>
              <a:t>‹#›</a:t>
            </a:fld>
            <a:endParaRPr lang="en-US"/>
          </a:p>
        </p:txBody>
      </p:sp>
    </p:spTree>
    <p:extLst>
      <p:ext uri="{BB962C8B-B14F-4D97-AF65-F5344CB8AC3E}">
        <p14:creationId xmlns:p14="http://schemas.microsoft.com/office/powerpoint/2010/main" val="1379546606"/>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821968" y="1318022"/>
            <a:ext cx="9876367" cy="28088034"/>
          </a:xfrm>
        </p:spPr>
        <p:txBody>
          <a:bodyPr vert="eaVert"/>
          <a:lstStyle>
            <a:defPPr>
              <a:defRPr kern="1200" smtId="4294967295"/>
            </a:defPPr>
          </a:lstStyle>
          <a:p>
            <a:r>
              <a:rPr lang="en-US"/>
              <a:t>Click to edit Master title style</a:t>
            </a:r>
          </a:p>
        </p:txBody>
      </p:sp>
      <p:sp>
        <p:nvSpPr>
          <p:cNvPr id="3" name="Vertical Text Placeholder 2"/>
          <p:cNvSpPr>
            <a:spLocks noGrp="1"/>
          </p:cNvSpPr>
          <p:nvPr>
            <p:ph type="body" orient="vert" idx="1"/>
          </p:nvPr>
        </p:nvSpPr>
        <p:spPr>
          <a:xfrm>
            <a:off x="2192867" y="1318022"/>
            <a:ext cx="29425900" cy="28088034"/>
          </a:xfrm>
        </p:spPr>
        <p:txBody>
          <a:bodyPr vert="eaVert"/>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smtId="4294967295"/>
            </a:defPPr>
            <a:lvl1pPr>
              <a:defRPr/>
            </a:lvl1pPr>
          </a:lstStyle>
          <a:p>
            <a:pPr>
              <a:defRPr/>
            </a:pPr>
            <a:fld id="{936F67EB-EDCF-4E87-986D-D9362CB4B02A}" type="slidenum">
              <a:rPr lang="en-US"/>
              <a:pPr>
                <a:defRPr/>
              </a:pPr>
              <a:t>‹#›</a:t>
            </a:fld>
            <a:endParaRPr lang="en-US"/>
          </a:p>
        </p:txBody>
      </p:sp>
    </p:spTree>
    <p:extLst>
      <p:ext uri="{BB962C8B-B14F-4D97-AF65-F5344CB8AC3E}">
        <p14:creationId xmlns:p14="http://schemas.microsoft.com/office/powerpoint/2010/main" val="541927789"/>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stStyle>
          <a:p>
            <a:r>
              <a:rPr lang="en-US"/>
              <a:t>Click to edit Master title style</a:t>
            </a:r>
          </a:p>
        </p:txBody>
      </p:sp>
      <p:sp>
        <p:nvSpPr>
          <p:cNvPr id="3" name="Content Placeholder 2"/>
          <p:cNvSpPr>
            <a:spLocks noGrp="1"/>
          </p:cNvSpPr>
          <p:nvPr>
            <p:ph idx="1"/>
          </p:nvPr>
        </p:nvSpPr>
        <p:spPr/>
        <p:txBody>
          <a:bodyPr/>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smtId="4294967295"/>
            </a:defPPr>
            <a:lvl1pPr>
              <a:defRPr/>
            </a:lvl1pPr>
          </a:lstStyle>
          <a:p>
            <a:pPr>
              <a:defRPr/>
            </a:pPr>
            <a:fld id="{DD3195DB-34A1-4119-A215-F62A5FE6440B}" type="slidenum">
              <a:rPr lang="en-US"/>
              <a:pPr>
                <a:defRPr/>
              </a:pPr>
              <a:t>‹#›</a:t>
            </a:fld>
            <a:endParaRPr lang="en-US"/>
          </a:p>
        </p:txBody>
      </p:sp>
    </p:spTree>
    <p:extLst>
      <p:ext uri="{BB962C8B-B14F-4D97-AF65-F5344CB8AC3E}">
        <p14:creationId xmlns:p14="http://schemas.microsoft.com/office/powerpoint/2010/main" val="1151833940"/>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1" y="21152644"/>
            <a:ext cx="37308368" cy="6538913"/>
          </a:xfrm>
        </p:spPr>
        <p:txBody>
          <a:bodyPr anchor="t"/>
          <a:lstStyle>
            <a:defPPr>
              <a:defRPr kern="1200" smtId="4294967295"/>
            </a:defPPr>
            <a:lvl1pPr algn="l">
              <a:defRPr sz="3000" b="1" cap="all"/>
            </a:lvl1pPr>
          </a:lstStyle>
          <a:p>
            <a:r>
              <a:rPr lang="en-US"/>
              <a:t>Click to edit Master title style</a:t>
            </a:r>
          </a:p>
        </p:txBody>
      </p:sp>
      <p:sp>
        <p:nvSpPr>
          <p:cNvPr id="3" name="Text Placeholder 2"/>
          <p:cNvSpPr>
            <a:spLocks noGrp="1"/>
          </p:cNvSpPr>
          <p:nvPr>
            <p:ph type="body" idx="1"/>
          </p:nvPr>
        </p:nvSpPr>
        <p:spPr>
          <a:xfrm>
            <a:off x="3467101" y="13951744"/>
            <a:ext cx="37308368" cy="7200900"/>
          </a:xfrm>
        </p:spPr>
        <p:txBody>
          <a:bodyPr anchor="b"/>
          <a:lstStyle>
            <a:defPPr>
              <a:defRPr kern="1200" smtId="4294967295"/>
            </a:defPPr>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smtId="4294967295"/>
            </a:defPPr>
            <a:lvl1pPr>
              <a:defRPr/>
            </a:lvl1pPr>
          </a:lstStyle>
          <a:p>
            <a:pPr>
              <a:defRPr/>
            </a:pPr>
            <a:fld id="{90D09999-C139-4E94-B477-200ECFECFBA2}" type="slidenum">
              <a:rPr lang="en-US"/>
              <a:pPr>
                <a:defRPr/>
              </a:pPr>
              <a:t>‹#›</a:t>
            </a:fld>
            <a:endParaRPr lang="en-US"/>
          </a:p>
        </p:txBody>
      </p:sp>
    </p:spTree>
    <p:extLst>
      <p:ext uri="{BB962C8B-B14F-4D97-AF65-F5344CB8AC3E}">
        <p14:creationId xmlns:p14="http://schemas.microsoft.com/office/powerpoint/2010/main" val="595299334"/>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stStyle>
          <a:p>
            <a:r>
              <a:rPr lang="en-US"/>
              <a:t>Click to edit Master title style</a:t>
            </a:r>
          </a:p>
        </p:txBody>
      </p:sp>
      <p:sp>
        <p:nvSpPr>
          <p:cNvPr id="3" name="Content Placeholder 2"/>
          <p:cNvSpPr>
            <a:spLocks noGrp="1"/>
          </p:cNvSpPr>
          <p:nvPr>
            <p:ph sz="half" idx="1"/>
          </p:nvPr>
        </p:nvSpPr>
        <p:spPr>
          <a:xfrm>
            <a:off x="2192867" y="7680722"/>
            <a:ext cx="19651132" cy="21725334"/>
          </a:xfrm>
        </p:spPr>
        <p:txBody>
          <a:bodyPr/>
          <a:lstStyle>
            <a:defPPr>
              <a:defRPr kern="1200" smtId="4294967295"/>
            </a:defPPr>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2047200" y="7680722"/>
            <a:ext cx="19651132" cy="21725334"/>
          </a:xfrm>
        </p:spPr>
        <p:txBody>
          <a:bodyPr/>
          <a:lstStyle>
            <a:defPPr>
              <a:defRPr kern="1200" smtId="4294967295"/>
            </a:defPPr>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6"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7" name="Rectangle 6"/>
          <p:cNvSpPr>
            <a:spLocks noGrp="1" noChangeArrowheads="1"/>
          </p:cNvSpPr>
          <p:nvPr>
            <p:ph type="sldNum" sz="quarter" idx="12"/>
          </p:nvPr>
        </p:nvSpPr>
        <p:spPr/>
        <p:txBody>
          <a:bodyPr/>
          <a:lstStyle>
            <a:defPPr>
              <a:defRPr kern="1200" smtId="4294967295"/>
            </a:defPPr>
            <a:lvl1pPr>
              <a:defRPr/>
            </a:lvl1pPr>
          </a:lstStyle>
          <a:p>
            <a:pPr>
              <a:defRPr/>
            </a:pPr>
            <a:fld id="{5CC60876-B1C0-4410-8573-5412B519133D}" type="slidenum">
              <a:rPr lang="en-US"/>
              <a:pPr>
                <a:defRPr/>
              </a:pPr>
              <a:t>‹#›</a:t>
            </a:fld>
            <a:endParaRPr lang="en-US"/>
          </a:p>
        </p:txBody>
      </p:sp>
    </p:spTree>
    <p:extLst>
      <p:ext uri="{BB962C8B-B14F-4D97-AF65-F5344CB8AC3E}">
        <p14:creationId xmlns:p14="http://schemas.microsoft.com/office/powerpoint/2010/main" val="2958816978"/>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985" y="1318022"/>
            <a:ext cx="39501232" cy="5486400"/>
          </a:xfrm>
        </p:spPr>
        <p:txBody>
          <a:bodyPr/>
          <a:lstStyle>
            <a:defPPr>
              <a:defRPr kern="1200" smtId="4294967295"/>
            </a:defPPr>
            <a:lvl1pPr>
              <a:defRPr/>
            </a:lvl1pPr>
          </a:lstStyle>
          <a:p>
            <a:r>
              <a:rPr lang="en-US"/>
              <a:t>Click to edit Master title style</a:t>
            </a:r>
          </a:p>
        </p:txBody>
      </p:sp>
      <p:sp>
        <p:nvSpPr>
          <p:cNvPr id="3" name="Text Placeholder 2"/>
          <p:cNvSpPr>
            <a:spLocks noGrp="1"/>
          </p:cNvSpPr>
          <p:nvPr>
            <p:ph type="body" idx="1"/>
          </p:nvPr>
        </p:nvSpPr>
        <p:spPr>
          <a:xfrm>
            <a:off x="2194985" y="7368778"/>
            <a:ext cx="19392900" cy="3070622"/>
          </a:xfrm>
        </p:spPr>
        <p:txBody>
          <a:bodyPr anchor="b"/>
          <a:lstStyle>
            <a:defPPr>
              <a:defRPr kern="1200" smtId="4294967295"/>
            </a:defPPr>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2194985" y="10439401"/>
            <a:ext cx="19392900" cy="18966656"/>
          </a:xfrm>
        </p:spPr>
        <p:txBody>
          <a:bodyPr/>
          <a:lstStyle>
            <a:defPPr>
              <a:defRPr kern="1200" smtId="4294967295"/>
            </a:defPPr>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968" y="7368778"/>
            <a:ext cx="19399252" cy="3070622"/>
          </a:xfrm>
        </p:spPr>
        <p:txBody>
          <a:bodyPr anchor="b"/>
          <a:lstStyle>
            <a:defPPr>
              <a:defRPr kern="1200" smtId="4294967295"/>
            </a:defPPr>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22296968" y="10439401"/>
            <a:ext cx="19399252" cy="18966656"/>
          </a:xfrm>
        </p:spPr>
        <p:txBody>
          <a:bodyPr/>
          <a:lstStyle>
            <a:defPPr>
              <a:defRPr kern="1200" smtId="4294967295"/>
            </a:defPPr>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8"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9" name="Rectangle 6"/>
          <p:cNvSpPr>
            <a:spLocks noGrp="1" noChangeArrowheads="1"/>
          </p:cNvSpPr>
          <p:nvPr>
            <p:ph type="sldNum" sz="quarter" idx="12"/>
          </p:nvPr>
        </p:nvSpPr>
        <p:spPr/>
        <p:txBody>
          <a:bodyPr/>
          <a:lstStyle>
            <a:defPPr>
              <a:defRPr kern="1200" smtId="4294967295"/>
            </a:defPPr>
            <a:lvl1pPr>
              <a:defRPr/>
            </a:lvl1pPr>
          </a:lstStyle>
          <a:p>
            <a:pPr>
              <a:defRPr/>
            </a:pPr>
            <a:fld id="{5C81FEE9-9B80-4F2A-956D-065E37A727D4}" type="slidenum">
              <a:rPr lang="en-US"/>
              <a:pPr>
                <a:defRPr/>
              </a:pPr>
              <a:t>‹#›</a:t>
            </a:fld>
            <a:endParaRPr lang="en-US"/>
          </a:p>
        </p:txBody>
      </p:sp>
    </p:spTree>
    <p:extLst>
      <p:ext uri="{BB962C8B-B14F-4D97-AF65-F5344CB8AC3E}">
        <p14:creationId xmlns:p14="http://schemas.microsoft.com/office/powerpoint/2010/main" val="1132731907"/>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stStyle>
          <a:p>
            <a:r>
              <a:rPr lang="en-US"/>
              <a:t>Click to edit Master title style</a:t>
            </a:r>
          </a:p>
        </p:txBody>
      </p:sp>
      <p:sp>
        <p:nvSpPr>
          <p:cNvPr id="3"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4"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5" name="Rectangle 6"/>
          <p:cNvSpPr>
            <a:spLocks noGrp="1" noChangeArrowheads="1"/>
          </p:cNvSpPr>
          <p:nvPr>
            <p:ph type="sldNum" sz="quarter" idx="12"/>
          </p:nvPr>
        </p:nvSpPr>
        <p:spPr/>
        <p:txBody>
          <a:bodyPr/>
          <a:lstStyle>
            <a:defPPr>
              <a:defRPr kern="1200" smtId="4294967295"/>
            </a:defPPr>
            <a:lvl1pPr>
              <a:defRPr/>
            </a:lvl1pPr>
          </a:lstStyle>
          <a:p>
            <a:pPr>
              <a:defRPr/>
            </a:pPr>
            <a:fld id="{3015E0EE-8FC2-494C-80EA-877234696199}" type="slidenum">
              <a:rPr lang="en-US"/>
              <a:pPr>
                <a:defRPr/>
              </a:pPr>
              <a:t>‹#›</a:t>
            </a:fld>
            <a:endParaRPr lang="en-US"/>
          </a:p>
        </p:txBody>
      </p:sp>
    </p:spTree>
    <p:extLst>
      <p:ext uri="{BB962C8B-B14F-4D97-AF65-F5344CB8AC3E}">
        <p14:creationId xmlns:p14="http://schemas.microsoft.com/office/powerpoint/2010/main" val="3660694897"/>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3"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4" name="Rectangle 6"/>
          <p:cNvSpPr>
            <a:spLocks noGrp="1" noChangeArrowheads="1"/>
          </p:cNvSpPr>
          <p:nvPr>
            <p:ph type="sldNum" sz="quarter" idx="12"/>
          </p:nvPr>
        </p:nvSpPr>
        <p:spPr/>
        <p:txBody>
          <a:bodyPr/>
          <a:lstStyle>
            <a:defPPr>
              <a:defRPr kern="1200" smtId="4294967295"/>
            </a:defPPr>
            <a:lvl1pPr>
              <a:defRPr/>
            </a:lvl1pPr>
          </a:lstStyle>
          <a:p>
            <a:pPr>
              <a:defRPr/>
            </a:pPr>
            <a:fld id="{9DFD8BC5-FEAE-4CD8-9AC4-640BB6EAE280}" type="slidenum">
              <a:rPr lang="en-US"/>
              <a:pPr>
                <a:defRPr/>
              </a:pPr>
              <a:t>‹#›</a:t>
            </a:fld>
            <a:endParaRPr lang="en-US"/>
          </a:p>
        </p:txBody>
      </p:sp>
    </p:spTree>
    <p:extLst>
      <p:ext uri="{BB962C8B-B14F-4D97-AF65-F5344CB8AC3E}">
        <p14:creationId xmlns:p14="http://schemas.microsoft.com/office/powerpoint/2010/main" val="2917812821"/>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985" y="1310879"/>
            <a:ext cx="14439900" cy="5578078"/>
          </a:xfrm>
        </p:spPr>
        <p:txBody>
          <a:bodyPr anchor="b"/>
          <a:lstStyle>
            <a:defPPr>
              <a:defRPr kern="1200" smtId="4294967295"/>
            </a:defPPr>
            <a:lvl1pPr algn="l">
              <a:defRPr sz="1500" b="1"/>
            </a:lvl1pPr>
          </a:lstStyle>
          <a:p>
            <a:r>
              <a:rPr lang="en-US"/>
              <a:t>Click to edit Master title style</a:t>
            </a:r>
          </a:p>
        </p:txBody>
      </p:sp>
      <p:sp>
        <p:nvSpPr>
          <p:cNvPr id="3" name="Content Placeholder 2"/>
          <p:cNvSpPr>
            <a:spLocks noGrp="1"/>
          </p:cNvSpPr>
          <p:nvPr>
            <p:ph idx="1"/>
          </p:nvPr>
        </p:nvSpPr>
        <p:spPr>
          <a:xfrm>
            <a:off x="17159818" y="1310878"/>
            <a:ext cx="24536400" cy="28095178"/>
          </a:xfrm>
        </p:spPr>
        <p:txBody>
          <a:bodyPr/>
          <a:lstStyle>
            <a:defPPr>
              <a:defRPr kern="1200" smtId="4294967295"/>
            </a:defPPr>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985" y="6888956"/>
            <a:ext cx="14439900" cy="22517100"/>
          </a:xfrm>
        </p:spPr>
        <p:txBody>
          <a:bodyPr/>
          <a:lstStyle>
            <a:defPPr>
              <a:defRPr kern="1200" smtId="4294967295"/>
            </a:defPPr>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6"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7" name="Rectangle 6"/>
          <p:cNvSpPr>
            <a:spLocks noGrp="1" noChangeArrowheads="1"/>
          </p:cNvSpPr>
          <p:nvPr>
            <p:ph type="sldNum" sz="quarter" idx="12"/>
          </p:nvPr>
        </p:nvSpPr>
        <p:spPr/>
        <p:txBody>
          <a:bodyPr/>
          <a:lstStyle>
            <a:defPPr>
              <a:defRPr kern="1200" smtId="4294967295"/>
            </a:defPPr>
            <a:lvl1pPr>
              <a:defRPr/>
            </a:lvl1pPr>
          </a:lstStyle>
          <a:p>
            <a:pPr>
              <a:defRPr/>
            </a:pPr>
            <a:fld id="{54B659F8-F290-4B1F-9DE5-08C57403E385}" type="slidenum">
              <a:rPr lang="en-US"/>
              <a:pPr>
                <a:defRPr/>
              </a:pPr>
              <a:t>‹#›</a:t>
            </a:fld>
            <a:endParaRPr lang="en-US"/>
          </a:p>
        </p:txBody>
      </p:sp>
    </p:spTree>
    <p:extLst>
      <p:ext uri="{BB962C8B-B14F-4D97-AF65-F5344CB8AC3E}">
        <p14:creationId xmlns:p14="http://schemas.microsoft.com/office/powerpoint/2010/main" val="2242736423"/>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134" y="23043356"/>
            <a:ext cx="26335568" cy="2719388"/>
          </a:xfrm>
        </p:spPr>
        <p:txBody>
          <a:bodyPr anchor="b"/>
          <a:lstStyle>
            <a:defPPr>
              <a:defRPr kern="1200" smtId="4294967295"/>
            </a:defPPr>
            <a:lvl1pPr algn="l">
              <a:defRPr sz="1500" b="1"/>
            </a:lvl1pPr>
          </a:lstStyle>
          <a:p>
            <a:r>
              <a:rPr lang="en-US"/>
              <a:t>Click to edit Master title style</a:t>
            </a:r>
          </a:p>
        </p:txBody>
      </p:sp>
      <p:sp>
        <p:nvSpPr>
          <p:cNvPr id="3" name="Picture Placeholder 2"/>
          <p:cNvSpPr>
            <a:spLocks noGrp="1"/>
          </p:cNvSpPr>
          <p:nvPr>
            <p:ph type="pic" idx="1"/>
          </p:nvPr>
        </p:nvSpPr>
        <p:spPr>
          <a:xfrm>
            <a:off x="8602134" y="2940844"/>
            <a:ext cx="26335568" cy="19751280"/>
          </a:xfrm>
        </p:spPr>
        <p:txBody>
          <a:bodyPr/>
          <a:lstStyle>
            <a:defPPr>
              <a:defRPr kern="1200" smtId="4294967295"/>
            </a:defPPr>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8602134" y="25762744"/>
            <a:ext cx="26335568" cy="3863579"/>
          </a:xfrm>
        </p:spPr>
        <p:txBody>
          <a:bodyPr/>
          <a:lstStyle>
            <a:defPPr>
              <a:defRPr kern="1200" smtId="4294967295"/>
            </a:defPPr>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6"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7" name="Rectangle 6"/>
          <p:cNvSpPr>
            <a:spLocks noGrp="1" noChangeArrowheads="1"/>
          </p:cNvSpPr>
          <p:nvPr>
            <p:ph type="sldNum" sz="quarter" idx="12"/>
          </p:nvPr>
        </p:nvSpPr>
        <p:spPr/>
        <p:txBody>
          <a:bodyPr/>
          <a:lstStyle>
            <a:defPPr>
              <a:defRPr kern="1200" smtId="4294967295"/>
            </a:defPPr>
            <a:lvl1pPr>
              <a:defRPr/>
            </a:lvl1pPr>
          </a:lstStyle>
          <a:p>
            <a:pPr>
              <a:defRPr/>
            </a:pPr>
            <a:fld id="{8BEE6216-8EDC-47E6-B758-9DADFEBD3721}" type="slidenum">
              <a:rPr lang="en-US"/>
              <a:pPr>
                <a:defRPr/>
              </a:pPr>
              <a:t>‹#›</a:t>
            </a:fld>
            <a:endParaRPr lang="en-US"/>
          </a:p>
        </p:txBody>
      </p:sp>
    </p:spTree>
    <p:extLst>
      <p:ext uri="{BB962C8B-B14F-4D97-AF65-F5344CB8AC3E}">
        <p14:creationId xmlns:p14="http://schemas.microsoft.com/office/powerpoint/2010/main" val="2804382335"/>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2192867" y="1318022"/>
            <a:ext cx="39505468" cy="5486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38904" tIns="219452" rIns="438904" bIns="219452" anchor="ctr" anchorCtr="0" compatLnSpc="1">
            <a:prstTxWarp prst="textNoShape">
              <a:avLst/>
            </a:prstTxWarp>
          </a:bodyPr>
          <a:lstStyle>
            <a:defPPr>
              <a:defRPr kern="1200" smtId="4294967295"/>
            </a:defPPr>
          </a:lstStyle>
          <a:p>
            <a:pPr lvl="0"/>
            <a:r>
              <a:rPr lang="en-US"/>
              <a:t>Click to edit Master title style</a:t>
            </a:r>
          </a:p>
        </p:txBody>
      </p:sp>
      <p:sp>
        <p:nvSpPr>
          <p:cNvPr id="1027" name="Rectangle 3"/>
          <p:cNvSpPr>
            <a:spLocks noGrp="1" noChangeArrowheads="1"/>
          </p:cNvSpPr>
          <p:nvPr>
            <p:ph type="body" idx="1"/>
          </p:nvPr>
        </p:nvSpPr>
        <p:spPr bwMode="auto">
          <a:xfrm>
            <a:off x="2192867" y="7680722"/>
            <a:ext cx="39505468" cy="2172533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38904" tIns="219452" rIns="438904" bIns="219452" anchor="t" anchorCtr="0" compatLnSpc="1">
            <a:prstTxWarp prst="textNoShape">
              <a:avLst/>
            </a:prstTxWarp>
          </a:bodyPr>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2192867" y="29977556"/>
            <a:ext cx="10244667" cy="2286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38904" tIns="219452" rIns="438904" bIns="219452" anchor="t" anchorCtr="0" compatLnSpc="1">
            <a:prstTxWarp prst="textNoShape">
              <a:avLst/>
            </a:prstTxWarp>
          </a:bodyPr>
          <a:lstStyle>
            <a:defPPr>
              <a:defRPr kern="1200" smtId="4294967295"/>
            </a:defPPr>
            <a:lvl1pPr defTabSz="3292079">
              <a:defRPr sz="5025">
                <a:latin typeface="Arial" pitchFamily="34" charset="0"/>
              </a:defRPr>
            </a:lvl1pPr>
          </a:lstStyle>
          <a:p>
            <a:pPr>
              <a:defRPr/>
            </a:pPr>
            <a:endParaRPr lang="en-US"/>
          </a:p>
        </p:txBody>
      </p:sp>
      <p:sp>
        <p:nvSpPr>
          <p:cNvPr id="1029" name="Rectangle 5"/>
          <p:cNvSpPr>
            <a:spLocks noGrp="1" noChangeArrowheads="1"/>
          </p:cNvSpPr>
          <p:nvPr>
            <p:ph type="ftr" sz="quarter" idx="3"/>
          </p:nvPr>
        </p:nvSpPr>
        <p:spPr bwMode="auto">
          <a:xfrm>
            <a:off x="14994468" y="29977556"/>
            <a:ext cx="13902268" cy="2286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38904" tIns="219452" rIns="438904" bIns="219452" anchor="t" anchorCtr="0" compatLnSpc="1">
            <a:prstTxWarp prst="textNoShape">
              <a:avLst/>
            </a:prstTxWarp>
          </a:bodyPr>
          <a:lstStyle>
            <a:defPPr>
              <a:defRPr kern="1200" smtId="4294967295"/>
            </a:defPPr>
            <a:lvl1pPr algn="ctr" defTabSz="3292079">
              <a:defRPr sz="5025">
                <a:latin typeface="Arial" pitchFamily="34" charset="0"/>
              </a:defRPr>
            </a:lvl1pPr>
          </a:lstStyle>
          <a:p>
            <a:pPr>
              <a:defRPr/>
            </a:pPr>
            <a:endParaRPr lang="en-US"/>
          </a:p>
        </p:txBody>
      </p:sp>
      <p:sp>
        <p:nvSpPr>
          <p:cNvPr id="1030" name="Rectangle 6"/>
          <p:cNvSpPr>
            <a:spLocks noGrp="1" noChangeArrowheads="1"/>
          </p:cNvSpPr>
          <p:nvPr>
            <p:ph type="sldNum" sz="quarter" idx="4"/>
          </p:nvPr>
        </p:nvSpPr>
        <p:spPr bwMode="auto">
          <a:xfrm>
            <a:off x="31453668" y="29977556"/>
            <a:ext cx="10244667" cy="2286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38904" tIns="219452" rIns="438904" bIns="219452" anchor="t" anchorCtr="0" compatLnSpc="1">
            <a:prstTxWarp prst="textNoShape">
              <a:avLst/>
            </a:prstTxWarp>
          </a:bodyPr>
          <a:lstStyle>
            <a:defPPr>
              <a:defRPr kern="1200" smtId="4294967295"/>
            </a:defPPr>
            <a:lvl1pPr algn="r" defTabSz="3292079">
              <a:defRPr sz="5025">
                <a:latin typeface="Arial" pitchFamily="34" charset="0"/>
              </a:defRPr>
            </a:lvl1pPr>
          </a:lstStyle>
          <a:p>
            <a:pPr>
              <a:defRPr/>
            </a:pPr>
            <a:fld id="{2E84C739-9377-45E7-B2FE-AF118EBE9EF2}"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txStyles>
    <p:titleStyle>
      <a:defPPr>
        <a:defRPr kern="1200" smtId="4294967295"/>
      </a:defPPr>
      <a:lvl1pPr algn="ctr" defTabSz="3292079" rtl="0" eaLnBrk="0" fontAlgn="base" hangingPunct="0">
        <a:spcBef>
          <a:spcPct val="0"/>
        </a:spcBef>
        <a:spcAft>
          <a:spcPct val="0"/>
        </a:spcAft>
        <a:defRPr sz="15900">
          <a:solidFill>
            <a:schemeClr val="tx2"/>
          </a:solidFill>
          <a:latin typeface="+mj-lt"/>
          <a:ea typeface="+mj-ea"/>
          <a:cs typeface="+mj-cs"/>
        </a:defRPr>
      </a:lvl1pPr>
      <a:lvl2pPr algn="ctr" defTabSz="3292079" rtl="0" eaLnBrk="0" fontAlgn="base" hangingPunct="0">
        <a:spcBef>
          <a:spcPct val="0"/>
        </a:spcBef>
        <a:spcAft>
          <a:spcPct val="0"/>
        </a:spcAft>
        <a:defRPr sz="15900">
          <a:solidFill>
            <a:schemeClr val="tx2"/>
          </a:solidFill>
          <a:latin typeface="Arial" pitchFamily="34" charset="0"/>
        </a:defRPr>
      </a:lvl2pPr>
      <a:lvl3pPr algn="ctr" defTabSz="3292079" rtl="0" eaLnBrk="0" fontAlgn="base" hangingPunct="0">
        <a:spcBef>
          <a:spcPct val="0"/>
        </a:spcBef>
        <a:spcAft>
          <a:spcPct val="0"/>
        </a:spcAft>
        <a:defRPr sz="15900">
          <a:solidFill>
            <a:schemeClr val="tx2"/>
          </a:solidFill>
          <a:latin typeface="Arial" pitchFamily="34" charset="0"/>
        </a:defRPr>
      </a:lvl3pPr>
      <a:lvl4pPr algn="ctr" defTabSz="3292079" rtl="0" eaLnBrk="0" fontAlgn="base" hangingPunct="0">
        <a:spcBef>
          <a:spcPct val="0"/>
        </a:spcBef>
        <a:spcAft>
          <a:spcPct val="0"/>
        </a:spcAft>
        <a:defRPr sz="15900">
          <a:solidFill>
            <a:schemeClr val="tx2"/>
          </a:solidFill>
          <a:latin typeface="Arial" pitchFamily="34" charset="0"/>
        </a:defRPr>
      </a:lvl4pPr>
      <a:lvl5pPr algn="ctr" defTabSz="3292079" rtl="0" eaLnBrk="0" fontAlgn="base" hangingPunct="0">
        <a:spcBef>
          <a:spcPct val="0"/>
        </a:spcBef>
        <a:spcAft>
          <a:spcPct val="0"/>
        </a:spcAft>
        <a:defRPr sz="15900">
          <a:solidFill>
            <a:schemeClr val="tx2"/>
          </a:solidFill>
          <a:latin typeface="Arial" pitchFamily="34" charset="0"/>
        </a:defRPr>
      </a:lvl5pPr>
      <a:lvl6pPr marL="342900" algn="ctr" defTabSz="3292079" rtl="0" fontAlgn="base">
        <a:spcBef>
          <a:spcPct val="0"/>
        </a:spcBef>
        <a:spcAft>
          <a:spcPct val="0"/>
        </a:spcAft>
        <a:defRPr sz="15900">
          <a:solidFill>
            <a:schemeClr val="tx2"/>
          </a:solidFill>
          <a:latin typeface="Arial" pitchFamily="34" charset="0"/>
        </a:defRPr>
      </a:lvl6pPr>
      <a:lvl7pPr marL="685800" algn="ctr" defTabSz="3292079" rtl="0" fontAlgn="base">
        <a:spcBef>
          <a:spcPct val="0"/>
        </a:spcBef>
        <a:spcAft>
          <a:spcPct val="0"/>
        </a:spcAft>
        <a:defRPr sz="15900">
          <a:solidFill>
            <a:schemeClr val="tx2"/>
          </a:solidFill>
          <a:latin typeface="Arial" pitchFamily="34" charset="0"/>
        </a:defRPr>
      </a:lvl7pPr>
      <a:lvl8pPr marL="1028700" algn="ctr" defTabSz="3292079" rtl="0" fontAlgn="base">
        <a:spcBef>
          <a:spcPct val="0"/>
        </a:spcBef>
        <a:spcAft>
          <a:spcPct val="0"/>
        </a:spcAft>
        <a:defRPr sz="15900">
          <a:solidFill>
            <a:schemeClr val="tx2"/>
          </a:solidFill>
          <a:latin typeface="Arial" pitchFamily="34" charset="0"/>
        </a:defRPr>
      </a:lvl8pPr>
      <a:lvl9pPr marL="1371600" algn="ctr" defTabSz="3292079" rtl="0" fontAlgn="base">
        <a:spcBef>
          <a:spcPct val="0"/>
        </a:spcBef>
        <a:spcAft>
          <a:spcPct val="0"/>
        </a:spcAft>
        <a:defRPr sz="15900">
          <a:solidFill>
            <a:schemeClr val="tx2"/>
          </a:solidFill>
          <a:latin typeface="Arial" pitchFamily="34" charset="0"/>
        </a:defRPr>
      </a:lvl9pPr>
    </p:titleStyle>
    <p:bodyStyle>
      <a:defPPr>
        <a:defRPr kern="1200" smtId="4294967295"/>
      </a:defPPr>
      <a:lvl1pPr marL="1233488" indent="-1233488" algn="l" defTabSz="3292079" rtl="0" eaLnBrk="0" fontAlgn="base" hangingPunct="0">
        <a:spcBef>
          <a:spcPct val="20000"/>
        </a:spcBef>
        <a:spcAft>
          <a:spcPct val="0"/>
        </a:spcAft>
        <a:buChar char="•"/>
        <a:defRPr sz="11550">
          <a:solidFill>
            <a:schemeClr val="tx1"/>
          </a:solidFill>
          <a:latin typeface="+mn-lt"/>
          <a:ea typeface="+mn-ea"/>
          <a:cs typeface="+mn-cs"/>
        </a:defRPr>
      </a:lvl1pPr>
      <a:lvl2pPr marL="2675335" indent="-1028700" algn="l" defTabSz="3292079" rtl="0" eaLnBrk="0" fontAlgn="base" hangingPunct="0">
        <a:spcBef>
          <a:spcPct val="20000"/>
        </a:spcBef>
        <a:spcAft>
          <a:spcPct val="0"/>
        </a:spcAft>
        <a:buChar char="–"/>
        <a:defRPr sz="10125">
          <a:solidFill>
            <a:schemeClr val="tx1"/>
          </a:solidFill>
          <a:latin typeface="+mn-lt"/>
        </a:defRPr>
      </a:lvl2pPr>
      <a:lvl3pPr marL="4114800" indent="-822722" algn="l" defTabSz="3292079" rtl="0" eaLnBrk="0" fontAlgn="base" hangingPunct="0">
        <a:spcBef>
          <a:spcPct val="20000"/>
        </a:spcBef>
        <a:spcAft>
          <a:spcPct val="0"/>
        </a:spcAft>
        <a:buChar char="•"/>
        <a:defRPr sz="8700">
          <a:solidFill>
            <a:schemeClr val="tx1"/>
          </a:solidFill>
          <a:latin typeface="+mn-lt"/>
        </a:defRPr>
      </a:lvl3pPr>
      <a:lvl4pPr marL="5761435" indent="-822722" algn="l" defTabSz="3292079" rtl="0" eaLnBrk="0" fontAlgn="base" hangingPunct="0">
        <a:spcBef>
          <a:spcPct val="20000"/>
        </a:spcBef>
        <a:spcAft>
          <a:spcPct val="0"/>
        </a:spcAft>
        <a:buChar char="–"/>
        <a:defRPr sz="7200">
          <a:solidFill>
            <a:schemeClr val="tx1"/>
          </a:solidFill>
          <a:latin typeface="+mn-lt"/>
        </a:defRPr>
      </a:lvl4pPr>
      <a:lvl5pPr marL="7406879" indent="-822722" algn="l" defTabSz="3292079" rtl="0" eaLnBrk="0" fontAlgn="base" hangingPunct="0">
        <a:spcBef>
          <a:spcPct val="20000"/>
        </a:spcBef>
        <a:spcAft>
          <a:spcPct val="0"/>
        </a:spcAft>
        <a:buChar char="»"/>
        <a:defRPr sz="7200">
          <a:solidFill>
            <a:schemeClr val="tx1"/>
          </a:solidFill>
          <a:latin typeface="+mn-lt"/>
        </a:defRPr>
      </a:lvl5pPr>
      <a:lvl6pPr marL="7749779" indent="-822722" algn="l" defTabSz="3292079" rtl="0" fontAlgn="base">
        <a:spcBef>
          <a:spcPct val="20000"/>
        </a:spcBef>
        <a:spcAft>
          <a:spcPct val="0"/>
        </a:spcAft>
        <a:buChar char="»"/>
        <a:defRPr sz="7200">
          <a:solidFill>
            <a:schemeClr val="tx1"/>
          </a:solidFill>
          <a:latin typeface="+mn-lt"/>
        </a:defRPr>
      </a:lvl6pPr>
      <a:lvl7pPr marL="8092679" indent="-822722" algn="l" defTabSz="3292079" rtl="0" fontAlgn="base">
        <a:spcBef>
          <a:spcPct val="20000"/>
        </a:spcBef>
        <a:spcAft>
          <a:spcPct val="0"/>
        </a:spcAft>
        <a:buChar char="»"/>
        <a:defRPr sz="7200">
          <a:solidFill>
            <a:schemeClr val="tx1"/>
          </a:solidFill>
          <a:latin typeface="+mn-lt"/>
        </a:defRPr>
      </a:lvl7pPr>
      <a:lvl8pPr marL="8435579" indent="-822722" algn="l" defTabSz="3292079" rtl="0" fontAlgn="base">
        <a:spcBef>
          <a:spcPct val="20000"/>
        </a:spcBef>
        <a:spcAft>
          <a:spcPct val="0"/>
        </a:spcAft>
        <a:buChar char="»"/>
        <a:defRPr sz="7200">
          <a:solidFill>
            <a:schemeClr val="tx1"/>
          </a:solidFill>
          <a:latin typeface="+mn-lt"/>
        </a:defRPr>
      </a:lvl8pPr>
      <a:lvl9pPr marL="8778479" indent="-822722" algn="l" defTabSz="3292079" rtl="0" fontAlgn="base">
        <a:spcBef>
          <a:spcPct val="20000"/>
        </a:spcBef>
        <a:spcAft>
          <a:spcPct val="0"/>
        </a:spcAft>
        <a:buChar char="»"/>
        <a:defRPr sz="7200">
          <a:solidFill>
            <a:schemeClr val="tx1"/>
          </a:solidFill>
          <a:latin typeface="+mn-lt"/>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5.jpeg"/><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8" Type="http://schemas.openxmlformats.org/officeDocument/2006/relationships/hyperlink" Target="https://www-sciencedirect-com.ezproxy3.library.arizona.edu/science/article/pii/S1084804512001178" TargetMode="External"/><Relationship Id="rId3" Type="http://schemas.openxmlformats.org/officeDocument/2006/relationships/image" Target="../media/image6.jpeg"/><Relationship Id="rId7" Type="http://schemas.openxmlformats.org/officeDocument/2006/relationships/hyperlink" Target="https://web-b-ebscohost-com.ezproxy2.library.arizona.edu/ehost/detail/detail?vid=0&amp;sid=11a924c7-7b55-48f2-af0f-164718002022%40pdc-v-sessmgr04&amp;bdata=JnNpdGU9ZWhvc3QtbGl2ZQ%3d%3d#AN=146658223&amp;db=asn" TargetMode="External"/><Relationship Id="rId12"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hyperlink" Target="https://www.marketsandmarkets.com/Market-Reports/cloud-security-market-100018098.html#:~:text=cloud%20security%20market%3F-,The%20global%20cloud%20security%20market%20size%20in%20the%20post%2DCOVID,14.7%25%20during%20the%20forecast%20period." TargetMode="External"/><Relationship Id="rId11" Type="http://schemas.openxmlformats.org/officeDocument/2006/relationships/image" Target="../media/image9.png"/><Relationship Id="rId5" Type="http://schemas.openxmlformats.org/officeDocument/2006/relationships/hyperlink" Target="https://www.unb.ca/cic/datasets/dohbrw-2020.html" TargetMode="External"/><Relationship Id="rId10" Type="http://schemas.openxmlformats.org/officeDocument/2006/relationships/image" Target="../media/image8.png"/><Relationship Id="rId4" Type="http://schemas.openxmlformats.org/officeDocument/2006/relationships/image" Target="../media/image7.png"/><Relationship Id="rId9" Type="http://schemas.openxmlformats.org/officeDocument/2006/relationships/hyperlink" Target="https://citeseerx.ist.psu.edu/viewdoc/download?doi=10.1.1.20.5607&amp;rep=rep1&amp;type=pdf"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Rectangle 6">
            <a:extLst>
              <a:ext uri="{FF2B5EF4-FFF2-40B4-BE49-F238E27FC236}">
                <a16:creationId xmlns:a16="http://schemas.microsoft.com/office/drawing/2014/main" id="{1E945C5D-4384-4571-8D71-7CBB99790A31}"/>
              </a:ext>
            </a:extLst>
          </p:cNvPr>
          <p:cNvSpPr>
            <a:spLocks noChangeArrowheads="1"/>
          </p:cNvSpPr>
          <p:nvPr/>
        </p:nvSpPr>
        <p:spPr bwMode="auto">
          <a:xfrm>
            <a:off x="0" y="8794"/>
            <a:ext cx="43891200" cy="6668559"/>
          </a:xfrm>
          <a:prstGeom prst="rect">
            <a:avLst/>
          </a:prstGeom>
          <a:blipFill>
            <a:blip r:embed="rId2"/>
            <a:stretch>
              <a:fillRect/>
            </a:stretch>
          </a:blipFill>
          <a:ln w="38100">
            <a:noFill/>
            <a:miter lim="800000"/>
          </a:ln>
        </p:spPr>
        <p:txBody>
          <a:bodyPr lIns="137160" tIns="68580" rIns="137160" bIns="68580" anchor="ctr"/>
          <a:lstStyle>
            <a:defPPr>
              <a:defRPr kern="1200" smtId="4294967295"/>
            </a:defPPr>
          </a:lstStyle>
          <a:p>
            <a:pPr algn="ctr" defTabSz="4703763"/>
            <a:endParaRPr lang="en-US" sz="5400" b="1">
              <a:solidFill>
                <a:schemeClr val="tx2"/>
              </a:solidFill>
              <a:latin typeface="Gill Sans" pitchFamily="34" charset="0"/>
            </a:endParaRPr>
          </a:p>
        </p:txBody>
      </p:sp>
      <p:sp>
        <p:nvSpPr>
          <p:cNvPr id="18" name="TextBox 19">
            <a:extLst>
              <a:ext uri="{FF2B5EF4-FFF2-40B4-BE49-F238E27FC236}">
                <a16:creationId xmlns:a16="http://schemas.microsoft.com/office/drawing/2014/main" id="{B5A0DB97-A7B2-41E6-881B-2B07D8307FEC}"/>
              </a:ext>
            </a:extLst>
          </p:cNvPr>
          <p:cNvSpPr txBox="1">
            <a:spLocks noChangeArrowheads="1"/>
          </p:cNvSpPr>
          <p:nvPr/>
        </p:nvSpPr>
        <p:spPr bwMode="auto">
          <a:xfrm>
            <a:off x="609600" y="8286545"/>
            <a:ext cx="9601200" cy="95718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18" tIns="45709" rIns="91418" bIns="45709">
            <a:spAutoFit/>
          </a:bodyPr>
          <a:lstStyle>
            <a:defPPr>
              <a:defRPr kern="1200" smtId="4294967295"/>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pPr algn="just"/>
            <a:r>
              <a:rPr lang="en-US" sz="2800" dirty="0"/>
              <a:t>Cloud computing offers access to compute resources and services on-demand with flexible utilization-based payment models. Due to its significant advantages over traditional models, cloud computing has been widely adopted for all kinds of use-cases within the tech domain. The advent of cloud computing model and the proliferation of public cloud infrastructure has also led to increase in vulnerabilities due to the design constraints of the model. It has become increasingly important to develop security solutions that take a proactive approach towards detecting anomalies and attacks in the cloud environment. Our project aims at developing a predictive data analytics model for forecasting malicious attacks in the network. Our project presents a prototype of Network based Intrusion Detection Mechanism for identifying malicious attacks by looking at various network parameters. We built our IDS model using an optimized Random Forest classification technique to detect malicious patterns in the network traffic. We believe such a model can be deployed across the network infrastructure and further leveraged to collect more traffic data and identify malicious activity at various layers of the network for protecting the cloud infrastructure. </a:t>
            </a:r>
          </a:p>
        </p:txBody>
      </p:sp>
      <p:sp>
        <p:nvSpPr>
          <p:cNvPr id="20" name="Text Placeholder 5">
            <a:extLst>
              <a:ext uri="{FF2B5EF4-FFF2-40B4-BE49-F238E27FC236}">
                <a16:creationId xmlns:a16="http://schemas.microsoft.com/office/drawing/2014/main" id="{2F2F82DA-ED7B-4BDE-9EED-3BB1F8DACB64}"/>
              </a:ext>
            </a:extLst>
          </p:cNvPr>
          <p:cNvSpPr txBox="1"/>
          <p:nvPr/>
        </p:nvSpPr>
        <p:spPr>
          <a:xfrm>
            <a:off x="3657600" y="914400"/>
            <a:ext cx="36576000" cy="2937440"/>
          </a:xfrm>
          <a:prstGeom prst="rect">
            <a:avLst/>
          </a:prstGeom>
        </p:spPr>
        <p:txBody>
          <a:bodyPr lIns="0" tIns="0" rIns="0" bIns="0">
            <a:noAutofit/>
          </a:bodyPr>
          <a:lstStyle>
            <a:defPPr>
              <a:defRPr kern="1200" smtId="4294967295"/>
            </a:defPPr>
            <a:lvl1pPr marL="0" marR="0" indent="0" algn="l" defTabSz="3783013" rtl="0" eaLnBrk="1" fontAlgn="auto" latinLnBrk="0" hangingPunct="1">
              <a:lnSpc>
                <a:spcPct val="100000"/>
              </a:lnSpc>
              <a:spcBef>
                <a:spcPts val="600"/>
              </a:spcBef>
              <a:spcAft>
                <a:spcPct val="0"/>
              </a:spcAft>
              <a:buClrTx/>
              <a:buSzTx/>
              <a:buFontTx/>
              <a:buNone/>
              <a:defRPr sz="6000" kern="1200" baseline="0">
                <a:solidFill>
                  <a:schemeClr val="tx2"/>
                </a:solidFill>
                <a:latin typeface="Franklin Gothic Heavy" pitchFamily="34" charset="0"/>
                <a:ea typeface="+mn-ea"/>
                <a:cs typeface="+mn-cs"/>
              </a:defRPr>
            </a:lvl1pPr>
            <a:lvl2pPr marL="1880543" indent="0" algn="l" defTabSz="3761086" rtl="0" eaLnBrk="1" latinLnBrk="0" hangingPunct="1">
              <a:spcBef>
                <a:spcPct val="20000"/>
              </a:spcBef>
              <a:buFontTx/>
              <a:buNone/>
              <a:defRPr sz="11500" kern="1200">
                <a:solidFill>
                  <a:schemeClr val="tx1"/>
                </a:solidFill>
                <a:latin typeface="+mn-lt"/>
                <a:ea typeface="+mn-ea"/>
                <a:cs typeface="+mn-cs"/>
              </a:defRPr>
            </a:lvl2pPr>
            <a:lvl3pPr marL="3761086" indent="0" algn="l" defTabSz="3761086" rtl="0" eaLnBrk="1" latinLnBrk="0" hangingPunct="1">
              <a:spcBef>
                <a:spcPct val="20000"/>
              </a:spcBef>
              <a:buFontTx/>
              <a:buNone/>
              <a:defRPr sz="9900" kern="1200">
                <a:solidFill>
                  <a:schemeClr val="tx1"/>
                </a:solidFill>
                <a:latin typeface="+mn-lt"/>
                <a:ea typeface="+mn-ea"/>
                <a:cs typeface="+mn-cs"/>
              </a:defRPr>
            </a:lvl3pPr>
            <a:lvl4pPr marL="5641629" indent="0" algn="l" defTabSz="3761086" rtl="0" eaLnBrk="1" latinLnBrk="0" hangingPunct="1">
              <a:spcBef>
                <a:spcPct val="20000"/>
              </a:spcBef>
              <a:buFontTx/>
              <a:buNone/>
              <a:defRPr sz="8200" kern="1200">
                <a:solidFill>
                  <a:schemeClr val="tx1"/>
                </a:solidFill>
                <a:latin typeface="+mn-lt"/>
                <a:ea typeface="+mn-ea"/>
                <a:cs typeface="+mn-cs"/>
              </a:defRPr>
            </a:lvl4pPr>
            <a:lvl5pPr marL="7522172" indent="0" algn="l" defTabSz="3761086" rtl="0" eaLnBrk="1" latinLnBrk="0" hangingPunct="1">
              <a:spcBef>
                <a:spcPct val="20000"/>
              </a:spcBef>
              <a:buFontTx/>
              <a:buNone/>
              <a:defRPr sz="8200" kern="1200">
                <a:solidFill>
                  <a:schemeClr val="tx1"/>
                </a:solidFill>
                <a:latin typeface="+mn-lt"/>
                <a:ea typeface="+mn-ea"/>
                <a:cs typeface="+mn-cs"/>
              </a:defRPr>
            </a:lvl5pPr>
            <a:lvl6pPr marL="10342988"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6pPr>
            <a:lvl7pPr marL="12223531"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7pPr>
            <a:lvl8pPr marL="14104074"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8pPr>
            <a:lvl9pPr marL="15984617"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9pPr>
          </a:lstStyle>
          <a:p>
            <a:pPr algn="ctr" defTabSz="3761086">
              <a:spcBef>
                <a:spcPct val="20000"/>
              </a:spcBef>
              <a:defRPr/>
            </a:pPr>
            <a:r>
              <a:rPr lang="en-US" sz="8500">
                <a:solidFill>
                  <a:schemeClr val="bg1"/>
                </a:solidFill>
                <a:latin typeface="Bree Serif" panose="02000503040000020004" pitchFamily="2" charset="0"/>
              </a:rPr>
              <a:t>Intrusion Detection System in Cloud Computing</a:t>
            </a:r>
          </a:p>
          <a:p>
            <a:pPr algn="ctr" defTabSz="3761086">
              <a:spcBef>
                <a:spcPct val="20000"/>
              </a:spcBef>
              <a:defRPr/>
            </a:pPr>
            <a:r>
              <a:rPr lang="en-US" sz="8500">
                <a:solidFill>
                  <a:schemeClr val="bg1"/>
                </a:solidFill>
                <a:latin typeface="Bree Serif" panose="02000503040000020004" pitchFamily="2" charset="0"/>
              </a:rPr>
              <a:t>MIS 596 – Fundamentals of Cloud Computing and its Design Strategies</a:t>
            </a:r>
          </a:p>
        </p:txBody>
      </p:sp>
      <p:sp>
        <p:nvSpPr>
          <p:cNvPr id="21" name="Text Placeholder 5">
            <a:extLst>
              <a:ext uri="{FF2B5EF4-FFF2-40B4-BE49-F238E27FC236}">
                <a16:creationId xmlns:a16="http://schemas.microsoft.com/office/drawing/2014/main" id="{610415D0-7E26-42B1-B5B0-E2EFA85D580A}"/>
              </a:ext>
            </a:extLst>
          </p:cNvPr>
          <p:cNvSpPr txBox="1"/>
          <p:nvPr/>
        </p:nvSpPr>
        <p:spPr>
          <a:xfrm>
            <a:off x="3657600" y="4115931"/>
            <a:ext cx="37338000" cy="1895904"/>
          </a:xfrm>
          <a:prstGeom prst="rect">
            <a:avLst/>
          </a:prstGeom>
        </p:spPr>
        <p:txBody>
          <a:bodyPr wrap="square" lIns="0" tIns="0" rIns="0" bIns="0">
            <a:spAutoFit/>
          </a:bodyPr>
          <a:lstStyle>
            <a:defPPr>
              <a:defRPr kern="1200" smtId="4294967295"/>
            </a:defPPr>
            <a:lvl1pPr marL="0" marR="0" indent="0" algn="l" defTabSz="3761086" rtl="0" eaLnBrk="1" fontAlgn="auto" latinLnBrk="0" hangingPunct="1">
              <a:lnSpc>
                <a:spcPct val="100000"/>
              </a:lnSpc>
              <a:spcBef>
                <a:spcPct val="20000"/>
              </a:spcBef>
              <a:spcAft>
                <a:spcPct val="0"/>
              </a:spcAft>
              <a:buClrTx/>
              <a:buSzTx/>
              <a:buFont typeface="Arial" pitchFamily="34" charset="0"/>
              <a:buNone/>
              <a:defRPr sz="6000" kern="1200" baseline="0">
                <a:solidFill>
                  <a:schemeClr val="tx2"/>
                </a:solidFill>
                <a:latin typeface="Franklin Gothic Heavy" pitchFamily="34" charset="0"/>
                <a:ea typeface="+mn-ea"/>
                <a:cs typeface="+mn-cs"/>
              </a:defRPr>
            </a:lvl1pPr>
            <a:lvl2pPr marL="1880543" indent="0" algn="l" defTabSz="3761086" rtl="0" eaLnBrk="1" latinLnBrk="0" hangingPunct="1">
              <a:spcBef>
                <a:spcPct val="20000"/>
              </a:spcBef>
              <a:buFontTx/>
              <a:buNone/>
              <a:defRPr sz="11500" kern="1200">
                <a:solidFill>
                  <a:schemeClr val="tx1"/>
                </a:solidFill>
                <a:latin typeface="+mn-lt"/>
                <a:ea typeface="+mn-ea"/>
                <a:cs typeface="+mn-cs"/>
              </a:defRPr>
            </a:lvl2pPr>
            <a:lvl3pPr marL="3761086" indent="0" algn="l" defTabSz="3761086" rtl="0" eaLnBrk="1" latinLnBrk="0" hangingPunct="1">
              <a:spcBef>
                <a:spcPct val="20000"/>
              </a:spcBef>
              <a:buFontTx/>
              <a:buNone/>
              <a:defRPr sz="9900" kern="1200">
                <a:solidFill>
                  <a:schemeClr val="tx1"/>
                </a:solidFill>
                <a:latin typeface="+mn-lt"/>
                <a:ea typeface="+mn-ea"/>
                <a:cs typeface="+mn-cs"/>
              </a:defRPr>
            </a:lvl3pPr>
            <a:lvl4pPr marL="5641629" indent="0" algn="l" defTabSz="3761086" rtl="0" eaLnBrk="1" latinLnBrk="0" hangingPunct="1">
              <a:spcBef>
                <a:spcPct val="20000"/>
              </a:spcBef>
              <a:buFontTx/>
              <a:buNone/>
              <a:defRPr sz="8200" kern="1200">
                <a:solidFill>
                  <a:schemeClr val="tx1"/>
                </a:solidFill>
                <a:latin typeface="+mn-lt"/>
                <a:ea typeface="+mn-ea"/>
                <a:cs typeface="+mn-cs"/>
              </a:defRPr>
            </a:lvl4pPr>
            <a:lvl5pPr marL="7522172" indent="0" algn="l" defTabSz="3761086" rtl="0" eaLnBrk="1" latinLnBrk="0" hangingPunct="1">
              <a:spcBef>
                <a:spcPct val="20000"/>
              </a:spcBef>
              <a:buFontTx/>
              <a:buNone/>
              <a:defRPr sz="8200" kern="1200">
                <a:solidFill>
                  <a:schemeClr val="tx1"/>
                </a:solidFill>
                <a:latin typeface="+mn-lt"/>
                <a:ea typeface="+mn-ea"/>
                <a:cs typeface="+mn-cs"/>
              </a:defRPr>
            </a:lvl5pPr>
            <a:lvl6pPr marL="10342988"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6pPr>
            <a:lvl7pPr marL="12223531"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7pPr>
            <a:lvl8pPr marL="14104074"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8pPr>
            <a:lvl9pPr marL="15984617"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9pPr>
          </a:lstStyle>
          <a:p>
            <a:pPr algn="ctr">
              <a:defRPr/>
            </a:pPr>
            <a:r>
              <a:rPr lang="en-US" sz="5600">
                <a:solidFill>
                  <a:schemeClr val="bg1"/>
                </a:solidFill>
                <a:latin typeface="Open Sans" panose="020B0606030504020204" pitchFamily="34" charset="0"/>
                <a:ea typeface="Open Sans" panose="020B0606030504020204" pitchFamily="34" charset="0"/>
                <a:cs typeface="Open Sans" panose="020B0606030504020204" pitchFamily="34" charset="0"/>
              </a:rPr>
              <a:t>Ankeet Bhattacharya, Madhvika Sehgal, Sree Charan Shatdarsanam, Mehak Sood, Shubhang Tripathi, Pooja Tyagi</a:t>
            </a:r>
          </a:p>
          <a:p>
            <a:pPr algn="ctr">
              <a:defRPr/>
            </a:pPr>
            <a:r>
              <a:rPr lang="en-US" sz="5600">
                <a:solidFill>
                  <a:schemeClr val="bg1"/>
                </a:solidFill>
                <a:latin typeface="Open Sans" panose="020B0606030504020204" pitchFamily="34" charset="0"/>
                <a:ea typeface="Open Sans" panose="020B0606030504020204" pitchFamily="34" charset="0"/>
                <a:cs typeface="Open Sans" panose="020B0606030504020204" pitchFamily="34" charset="0"/>
              </a:rPr>
              <a:t>University of Arizona – Eller College of Management</a:t>
            </a:r>
          </a:p>
        </p:txBody>
      </p:sp>
      <p:sp>
        <p:nvSpPr>
          <p:cNvPr id="22" name="TextBox 19">
            <a:extLst>
              <a:ext uri="{FF2B5EF4-FFF2-40B4-BE49-F238E27FC236}">
                <a16:creationId xmlns:a16="http://schemas.microsoft.com/office/drawing/2014/main" id="{5D1CE166-D485-4064-AD66-93771439113B}"/>
              </a:ext>
            </a:extLst>
          </p:cNvPr>
          <p:cNvSpPr txBox="1">
            <a:spLocks noChangeArrowheads="1"/>
          </p:cNvSpPr>
          <p:nvPr/>
        </p:nvSpPr>
        <p:spPr bwMode="auto">
          <a:xfrm>
            <a:off x="22391399" y="21484235"/>
            <a:ext cx="9601200" cy="11430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18" tIns="45709" rIns="91418" bIns="45709">
            <a:spAutoFit/>
          </a:bodyPr>
          <a:lstStyle>
            <a:defPPr>
              <a:defRPr kern="1200" smtId="4294967295"/>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pPr algn="just">
              <a:lnSpc>
                <a:spcPct val="110000"/>
              </a:lnSpc>
            </a:pPr>
            <a:r>
              <a:rPr lang="en-US" sz="2800">
                <a:ea typeface="Open Sans"/>
                <a:cs typeface="Arial"/>
              </a:rPr>
              <a:t>The traditional approaches to detecting intrusions relies on matching the signature of attacks with known threats and on predicting user behavior. Anomaly based detection systems are a relatively newer form of intrusion detection, which works through creating a baseline of network activities and then detecting anomalies through statistics and heuristics. An anomaly-based detection system can detect attack patterns which deviate from normal. Machine Learning (ML) techniques and algorithms play a major role in helping these systems identify and alert users about potential threats and attacks. Artificial Neural Networks (ANN), Genetic Algorithm (GA) and association rule mining are some techniques currently used in these systems. The use of ML techniques in these systems requires a large amount of time and training data for them to be effective. Since there are a lot of events generated in a cloud-based system, a potential downside of using ML is a high false positive flagging rate. Nonetheless, these methods are still widely used due to their ability to use incomplete data to detect an attack on infrastructure. These search techniques involve the selection of optimal network parameters to monitor and improve the performance of the IDS</a:t>
            </a:r>
          </a:p>
          <a:p>
            <a:pPr algn="just">
              <a:lnSpc>
                <a:spcPct val="110000"/>
              </a:lnSpc>
            </a:pPr>
            <a:endParaRPr lang="en-US" sz="2800">
              <a:ea typeface="Open Sans"/>
              <a:cs typeface="Arial"/>
            </a:endParaRPr>
          </a:p>
          <a:p>
            <a:pPr algn="just">
              <a:lnSpc>
                <a:spcPct val="110000"/>
              </a:lnSpc>
            </a:pPr>
            <a:endParaRPr lang="en-US" sz="2800">
              <a:ea typeface="Open Sans"/>
              <a:cs typeface="Arial"/>
            </a:endParaRPr>
          </a:p>
        </p:txBody>
      </p:sp>
      <p:sp>
        <p:nvSpPr>
          <p:cNvPr id="28" name="TextBox 19">
            <a:extLst>
              <a:ext uri="{FF2B5EF4-FFF2-40B4-BE49-F238E27FC236}">
                <a16:creationId xmlns:a16="http://schemas.microsoft.com/office/drawing/2014/main" id="{760AD0DD-879B-4A1D-ADBC-A4CE7D10F05F}"/>
              </a:ext>
            </a:extLst>
          </p:cNvPr>
          <p:cNvSpPr txBox="1">
            <a:spLocks noChangeArrowheads="1"/>
          </p:cNvSpPr>
          <p:nvPr/>
        </p:nvSpPr>
        <p:spPr bwMode="auto">
          <a:xfrm>
            <a:off x="609600" y="19281518"/>
            <a:ext cx="9601200" cy="82791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18" tIns="45709" rIns="91418" bIns="45709">
            <a:spAutoFit/>
          </a:bodyPr>
          <a:lstStyle>
            <a:defPPr>
              <a:defRPr kern="1200" smtId="4294967295"/>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pPr algn="just"/>
            <a:r>
              <a:rPr lang="en-US" sz="2800"/>
              <a:t>In recent years, the emergence and rapid adoption of cloud computing has led to the democratization of computing resources, where any user can access advanced computing capabilities for their specific use-cases, whenever required and from anywhere in the world. Moving from traditional, locally based computing to cloud computing environment has spurred the development of many new technologies that support the complex nature of distributed computing. While placing a high premium on capabilities such as reliability, scalability, consistency and fault Tolerance, the cloud environment has led to the emergence of new privacy and security concerns for the end-users. Providing high-level of customer satisfaction is of paramount importance to Cloud Service Providers (CSPs). CSPs adhere to strict Service Level Agreement (SLA) benchmarks and are responsible for providing a high Quality of Service (QoS) which includes protection of client’s information apart from meeting the high-end workload benchmarks. </a:t>
            </a:r>
          </a:p>
        </p:txBody>
      </p:sp>
      <p:sp>
        <p:nvSpPr>
          <p:cNvPr id="32" name="Rectangle 6">
            <a:extLst>
              <a:ext uri="{FF2B5EF4-FFF2-40B4-BE49-F238E27FC236}">
                <a16:creationId xmlns:a16="http://schemas.microsoft.com/office/drawing/2014/main" id="{72A12B13-CB91-4177-B985-2E38309645AD}"/>
              </a:ext>
            </a:extLst>
          </p:cNvPr>
          <p:cNvSpPr>
            <a:spLocks noChangeArrowheads="1"/>
          </p:cNvSpPr>
          <p:nvPr/>
        </p:nvSpPr>
        <p:spPr bwMode="auto">
          <a:xfrm>
            <a:off x="0" y="32004000"/>
            <a:ext cx="43891200" cy="914400"/>
          </a:xfrm>
          <a:prstGeom prst="rect">
            <a:avLst/>
          </a:prstGeom>
          <a:solidFill>
            <a:srgbClr val="C8C8C8"/>
          </a:solidFill>
          <a:ln w="38100">
            <a:noFill/>
            <a:miter lim="800000"/>
          </a:ln>
        </p:spPr>
        <p:txBody>
          <a:bodyPr lIns="137160" tIns="68580" rIns="137160" bIns="68580" anchor="ctr"/>
          <a:lstStyle>
            <a:defPPr>
              <a:defRPr kern="1200" smtId="4294967295"/>
            </a:defPPr>
          </a:lstStyle>
          <a:p>
            <a:pPr algn="ctr" defTabSz="4703763"/>
            <a:endParaRPr lang="en-US" sz="5400" b="1">
              <a:solidFill>
                <a:schemeClr val="tx2"/>
              </a:solidFill>
              <a:latin typeface="Gill Sans" pitchFamily="34" charset="0"/>
            </a:endParaRPr>
          </a:p>
        </p:txBody>
      </p:sp>
      <p:sp>
        <p:nvSpPr>
          <p:cNvPr id="2" name="TextBox 1">
            <a:extLst>
              <a:ext uri="{FF2B5EF4-FFF2-40B4-BE49-F238E27FC236}">
                <a16:creationId xmlns:a16="http://schemas.microsoft.com/office/drawing/2014/main" id="{BEF75E56-6D9B-44B9-909D-DE81651577F2}"/>
              </a:ext>
            </a:extLst>
          </p:cNvPr>
          <p:cNvSpPr txBox="1"/>
          <p:nvPr/>
        </p:nvSpPr>
        <p:spPr>
          <a:xfrm>
            <a:off x="1104162" y="18290905"/>
            <a:ext cx="3004669" cy="646331"/>
          </a:xfrm>
          <a:prstGeom prst="rect">
            <a:avLst/>
          </a:prstGeom>
          <a:ln>
            <a:noFill/>
          </a:ln>
          <a:effectLst>
            <a:outerShdw dist="444500" dir="10800000" algn="tl" rotWithShape="0">
              <a:srgbClr val="B41E1E"/>
            </a:outerShdw>
          </a:effectLst>
        </p:spPr>
        <p:style>
          <a:lnRef idx="2">
            <a:schemeClr val="dk1"/>
          </a:lnRef>
          <a:fillRef idx="1">
            <a:schemeClr val="lt1"/>
          </a:fillRef>
          <a:effectRef idx="0">
            <a:schemeClr val="dk1"/>
          </a:effectRef>
          <a:fontRef idx="minor">
            <a:schemeClr val="dk1"/>
          </a:fontRef>
        </p:style>
        <p:txBody>
          <a:bodyPr wrap="none" lIns="274320" rtlCol="0">
            <a:spAutoFit/>
          </a:bodyPr>
          <a:lstStyle/>
          <a:p>
            <a:pPr defTabSz="4702588">
              <a:defRPr/>
            </a:pPr>
            <a:r>
              <a:rPr lang="en-US" sz="3600">
                <a:solidFill>
                  <a:srgbClr val="B41E1E"/>
                </a:solidFill>
                <a:latin typeface="Bree Serif" panose="02000503040000020004" pitchFamily="2" charset="0"/>
              </a:rPr>
              <a:t>Introduction</a:t>
            </a:r>
          </a:p>
        </p:txBody>
      </p:sp>
      <p:sp>
        <p:nvSpPr>
          <p:cNvPr id="40" name="TextBox 39">
            <a:extLst>
              <a:ext uri="{FF2B5EF4-FFF2-40B4-BE49-F238E27FC236}">
                <a16:creationId xmlns:a16="http://schemas.microsoft.com/office/drawing/2014/main" id="{CDD95001-5D30-415B-9BF2-D7DCE99B916F}"/>
              </a:ext>
            </a:extLst>
          </p:cNvPr>
          <p:cNvSpPr txBox="1"/>
          <p:nvPr/>
        </p:nvSpPr>
        <p:spPr>
          <a:xfrm>
            <a:off x="1106620" y="7295933"/>
            <a:ext cx="2182329" cy="646331"/>
          </a:xfrm>
          <a:prstGeom prst="rect">
            <a:avLst/>
          </a:prstGeom>
          <a:ln>
            <a:noFill/>
          </a:ln>
          <a:effectLst>
            <a:outerShdw dist="444500" dir="10800000" algn="tl" rotWithShape="0">
              <a:srgbClr val="B41E1E"/>
            </a:outerShdw>
          </a:effectLst>
        </p:spPr>
        <p:style>
          <a:lnRef idx="2">
            <a:schemeClr val="dk1"/>
          </a:lnRef>
          <a:fillRef idx="1">
            <a:schemeClr val="lt1"/>
          </a:fillRef>
          <a:effectRef idx="0">
            <a:schemeClr val="dk1"/>
          </a:effectRef>
          <a:fontRef idx="minor">
            <a:schemeClr val="dk1"/>
          </a:fontRef>
        </p:style>
        <p:txBody>
          <a:bodyPr wrap="none" lIns="274320" rtlCol="0">
            <a:spAutoFit/>
          </a:bodyPr>
          <a:lstStyle/>
          <a:p>
            <a:pPr defTabSz="4702588">
              <a:defRPr/>
            </a:pPr>
            <a:r>
              <a:rPr lang="en-US" sz="3600">
                <a:solidFill>
                  <a:srgbClr val="B41E1E"/>
                </a:solidFill>
                <a:latin typeface="Bree Serif" panose="02000503040000020004" pitchFamily="2" charset="0"/>
              </a:rPr>
              <a:t>Abstract</a:t>
            </a:r>
          </a:p>
        </p:txBody>
      </p:sp>
      <p:sp>
        <p:nvSpPr>
          <p:cNvPr id="41" name="TextBox 40">
            <a:extLst>
              <a:ext uri="{FF2B5EF4-FFF2-40B4-BE49-F238E27FC236}">
                <a16:creationId xmlns:a16="http://schemas.microsoft.com/office/drawing/2014/main" id="{0AF5ADB6-F153-486E-992C-4F9B3036D232}"/>
              </a:ext>
            </a:extLst>
          </p:cNvPr>
          <p:cNvSpPr txBox="1"/>
          <p:nvPr/>
        </p:nvSpPr>
        <p:spPr>
          <a:xfrm>
            <a:off x="33451800" y="7295932"/>
            <a:ext cx="3076804" cy="646331"/>
          </a:xfrm>
          <a:prstGeom prst="rect">
            <a:avLst/>
          </a:prstGeom>
          <a:ln>
            <a:noFill/>
          </a:ln>
          <a:effectLst>
            <a:outerShdw dist="444500" dir="10800000" algn="tl" rotWithShape="0">
              <a:srgbClr val="B41E1E"/>
            </a:outerShdw>
          </a:effectLst>
        </p:spPr>
        <p:style>
          <a:lnRef idx="2">
            <a:schemeClr val="dk1"/>
          </a:lnRef>
          <a:fillRef idx="1">
            <a:schemeClr val="lt1"/>
          </a:fillRef>
          <a:effectRef idx="0">
            <a:schemeClr val="dk1"/>
          </a:effectRef>
          <a:fontRef idx="minor">
            <a:schemeClr val="dk1"/>
          </a:fontRef>
        </p:style>
        <p:txBody>
          <a:bodyPr wrap="none" lIns="274320" rtlCol="0">
            <a:spAutoFit/>
          </a:bodyPr>
          <a:lstStyle/>
          <a:p>
            <a:pPr defTabSz="4702588">
              <a:defRPr/>
            </a:pPr>
            <a:r>
              <a:rPr lang="en-US" sz="3600">
                <a:solidFill>
                  <a:srgbClr val="B41E1E"/>
                </a:solidFill>
                <a:latin typeface="Bree Serif" panose="02000503040000020004" pitchFamily="2" charset="0"/>
              </a:rPr>
              <a:t>Methodology</a:t>
            </a:r>
          </a:p>
        </p:txBody>
      </p:sp>
      <p:sp>
        <p:nvSpPr>
          <p:cNvPr id="19" name="TextBox 19">
            <a:extLst>
              <a:ext uri="{FF2B5EF4-FFF2-40B4-BE49-F238E27FC236}">
                <a16:creationId xmlns:a16="http://schemas.microsoft.com/office/drawing/2014/main" id="{8DF1BD23-E6BB-41E5-8071-37E483F299C6}"/>
              </a:ext>
            </a:extLst>
          </p:cNvPr>
          <p:cNvSpPr txBox="1">
            <a:spLocks noChangeArrowheads="1"/>
          </p:cNvSpPr>
          <p:nvPr/>
        </p:nvSpPr>
        <p:spPr bwMode="auto">
          <a:xfrm>
            <a:off x="10933961" y="7290718"/>
            <a:ext cx="10667999" cy="247023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18" tIns="45709" rIns="91418" bIns="45709">
            <a:spAutoFit/>
          </a:bodyPr>
          <a:lstStyle>
            <a:defPPr>
              <a:defRPr kern="1200" smtId="4294967295"/>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pPr algn="just">
              <a:lnSpc>
                <a:spcPct val="110000"/>
              </a:lnSpc>
            </a:pPr>
            <a:r>
              <a:rPr lang="en-US" sz="2800" b="1"/>
              <a:t>Types of Attacks:</a:t>
            </a:r>
          </a:p>
          <a:p>
            <a:pPr marL="514350" indent="-514350" algn="just">
              <a:lnSpc>
                <a:spcPct val="110000"/>
              </a:lnSpc>
              <a:buAutoNum type="arabicPeriod"/>
            </a:pPr>
            <a:r>
              <a:rPr lang="en-US" sz="2800">
                <a:latin typeface="+mn-lt"/>
                <a:ea typeface="Open Sans" panose="020B0606030504020204" pitchFamily="34" charset="0"/>
                <a:cs typeface="Open Sans" panose="020B0606030504020204" pitchFamily="34" charset="0"/>
              </a:rPr>
              <a:t>Insider Attack </a:t>
            </a:r>
          </a:p>
          <a:p>
            <a:pPr marL="514350" indent="-514350" algn="just">
              <a:lnSpc>
                <a:spcPct val="110000"/>
              </a:lnSpc>
              <a:buAutoNum type="arabicPeriod"/>
            </a:pPr>
            <a:r>
              <a:rPr lang="en-US" sz="2800">
                <a:latin typeface="+mn-lt"/>
                <a:ea typeface="Open Sans" panose="020B0606030504020204" pitchFamily="34" charset="0"/>
                <a:cs typeface="Open Sans" panose="020B0606030504020204" pitchFamily="34" charset="0"/>
              </a:rPr>
              <a:t>Denial of Service Attack</a:t>
            </a:r>
          </a:p>
          <a:p>
            <a:pPr marL="514350" indent="-514350" algn="just">
              <a:lnSpc>
                <a:spcPct val="110000"/>
              </a:lnSpc>
              <a:buAutoNum type="arabicPeriod"/>
            </a:pPr>
            <a:r>
              <a:rPr lang="en-US" sz="2800">
                <a:latin typeface="+mn-lt"/>
                <a:ea typeface="Open Sans" panose="020B0606030504020204" pitchFamily="34" charset="0"/>
                <a:cs typeface="Open Sans" panose="020B0606030504020204" pitchFamily="34" charset="0"/>
              </a:rPr>
              <a:t>Access Attack</a:t>
            </a:r>
          </a:p>
          <a:p>
            <a:pPr marL="514350" indent="-514350" algn="just">
              <a:lnSpc>
                <a:spcPct val="110000"/>
              </a:lnSpc>
              <a:buAutoNum type="arabicPeriod"/>
            </a:pPr>
            <a:r>
              <a:rPr lang="en-US" sz="2800">
                <a:latin typeface="+mn-lt"/>
                <a:ea typeface="Open Sans" panose="020B0606030504020204" pitchFamily="34" charset="0"/>
                <a:cs typeface="Open Sans" panose="020B0606030504020204" pitchFamily="34" charset="0"/>
              </a:rPr>
              <a:t>Virtualization Attack</a:t>
            </a:r>
          </a:p>
          <a:p>
            <a:pPr marL="514350" indent="-514350" algn="just">
              <a:lnSpc>
                <a:spcPct val="110000"/>
              </a:lnSpc>
              <a:buAutoNum type="arabicPeriod"/>
            </a:pPr>
            <a:r>
              <a:rPr lang="en-US" sz="2800">
                <a:latin typeface="+mn-lt"/>
                <a:ea typeface="Open Sans" panose="020B0606030504020204" pitchFamily="34" charset="0"/>
                <a:cs typeface="Open Sans" panose="020B0606030504020204" pitchFamily="34" charset="0"/>
              </a:rPr>
              <a:t>Backdoor Channel Attack</a:t>
            </a:r>
          </a:p>
          <a:p>
            <a:pPr marL="514350" indent="-514350" algn="just">
              <a:lnSpc>
                <a:spcPct val="110000"/>
              </a:lnSpc>
              <a:buAutoNum type="arabicPeriod"/>
            </a:pPr>
            <a:r>
              <a:rPr lang="en-US" sz="2800">
                <a:latin typeface="+mn-lt"/>
                <a:ea typeface="Open Sans" panose="020B0606030504020204" pitchFamily="34" charset="0"/>
                <a:cs typeface="Open Sans" panose="020B0606030504020204" pitchFamily="34" charset="0"/>
              </a:rPr>
              <a:t>Multitenancy Attack</a:t>
            </a:r>
          </a:p>
          <a:p>
            <a:pPr marL="514350" indent="-514350" algn="just">
              <a:lnSpc>
                <a:spcPct val="110000"/>
              </a:lnSpc>
              <a:buAutoNum type="arabicPeriod"/>
            </a:pPr>
            <a:r>
              <a:rPr lang="en-US" sz="2800">
                <a:latin typeface="+mn-lt"/>
                <a:ea typeface="Open Sans" panose="020B0606030504020204" pitchFamily="34" charset="0"/>
                <a:cs typeface="Open Sans" panose="020B0606030504020204" pitchFamily="34" charset="0"/>
              </a:rPr>
              <a:t>Authorization, Authentication, Encryption and Identity-based Attack</a:t>
            </a:r>
          </a:p>
          <a:p>
            <a:pPr marL="514350" indent="-514350" algn="just">
              <a:lnSpc>
                <a:spcPct val="110000"/>
              </a:lnSpc>
              <a:buAutoNum type="arabicPeriod"/>
            </a:pPr>
            <a:r>
              <a:rPr lang="en-US" sz="2800">
                <a:latin typeface="+mn-lt"/>
                <a:ea typeface="Open Sans" panose="020B0606030504020204" pitchFamily="34" charset="0"/>
                <a:cs typeface="Open Sans" panose="020B0606030504020204" pitchFamily="34" charset="0"/>
              </a:rPr>
              <a:t>Loss of Data Integrity, Unauthorized Modification and Forgery</a:t>
            </a:r>
          </a:p>
          <a:p>
            <a:pPr marL="514350" indent="-514350" algn="just">
              <a:lnSpc>
                <a:spcPct val="110000"/>
              </a:lnSpc>
              <a:buAutoNum type="arabicPeriod"/>
            </a:pPr>
            <a:endParaRPr lang="en-US">
              <a:latin typeface="Open Sans" panose="020B0606030504020204" pitchFamily="34" charset="0"/>
              <a:ea typeface="Open Sans" panose="020B0606030504020204" pitchFamily="34" charset="0"/>
              <a:cs typeface="Open Sans" panose="020B0606030504020204" pitchFamily="34" charset="0"/>
            </a:endParaRPr>
          </a:p>
          <a:p>
            <a:pPr algn="just">
              <a:lnSpc>
                <a:spcPct val="110000"/>
              </a:lnSpc>
            </a:pPr>
            <a:r>
              <a:rPr lang="en-US" sz="2800"/>
              <a:t>In today’s environment, Data breaches are the most wide-scale cyber-attacks leading to loss of confidential personal information and identity theft. This is followed by Distributed Denial of Service (DDoS) attacks where the network is flooded with requests that consume the entire bandwidth and lead to a complete failure of the cloud environment.   </a:t>
            </a:r>
          </a:p>
          <a:p>
            <a:pPr algn="just">
              <a:lnSpc>
                <a:spcPct val="110000"/>
              </a:lnSpc>
            </a:pPr>
            <a:endParaRPr lang="en-US" sz="2800"/>
          </a:p>
          <a:p>
            <a:pPr algn="just">
              <a:lnSpc>
                <a:spcPct val="110000"/>
              </a:lnSpc>
            </a:pPr>
            <a:endParaRPr lang="en-US" sz="2800"/>
          </a:p>
          <a:p>
            <a:pPr algn="just">
              <a:lnSpc>
                <a:spcPct val="110000"/>
              </a:lnSpc>
            </a:pPr>
            <a:endParaRPr lang="en-US" sz="2800"/>
          </a:p>
          <a:p>
            <a:pPr algn="just">
              <a:lnSpc>
                <a:spcPct val="110000"/>
              </a:lnSpc>
            </a:pPr>
            <a:endParaRPr lang="en-US" sz="2800"/>
          </a:p>
          <a:p>
            <a:pPr algn="just">
              <a:lnSpc>
                <a:spcPct val="110000"/>
              </a:lnSpc>
            </a:pPr>
            <a:endParaRPr lang="en-US" sz="2800"/>
          </a:p>
          <a:p>
            <a:pPr algn="just">
              <a:lnSpc>
                <a:spcPct val="110000"/>
              </a:lnSpc>
            </a:pPr>
            <a:endParaRPr lang="en-US" sz="2800" b="1"/>
          </a:p>
          <a:p>
            <a:pPr algn="just">
              <a:lnSpc>
                <a:spcPct val="110000"/>
              </a:lnSpc>
            </a:pPr>
            <a:r>
              <a:rPr lang="en-US" sz="2800" b="1"/>
              <a:t>Intrusion Detection Systems</a:t>
            </a:r>
          </a:p>
          <a:p>
            <a:pPr algn="just">
              <a:lnSpc>
                <a:spcPct val="110000"/>
              </a:lnSpc>
            </a:pPr>
            <a:endParaRPr lang="en-US" sz="2800" b="1"/>
          </a:p>
          <a:p>
            <a:pPr algn="just">
              <a:lnSpc>
                <a:spcPct val="110000"/>
              </a:lnSpc>
            </a:pPr>
            <a:endParaRPr lang="en-US" sz="2800"/>
          </a:p>
          <a:p>
            <a:pPr algn="just">
              <a:lnSpc>
                <a:spcPct val="110000"/>
              </a:lnSpc>
            </a:pPr>
            <a:endParaRPr lang="en-US" sz="2800"/>
          </a:p>
          <a:p>
            <a:pPr algn="just">
              <a:lnSpc>
                <a:spcPct val="110000"/>
              </a:lnSpc>
            </a:pPr>
            <a:endParaRPr lang="en-US" sz="2800"/>
          </a:p>
          <a:p>
            <a:pPr algn="just">
              <a:lnSpc>
                <a:spcPct val="110000"/>
              </a:lnSpc>
            </a:pPr>
            <a:endParaRPr lang="en-US" sz="2800"/>
          </a:p>
          <a:p>
            <a:pPr algn="just">
              <a:lnSpc>
                <a:spcPct val="110000"/>
              </a:lnSpc>
            </a:pPr>
            <a:endParaRPr lang="en-US" sz="2800"/>
          </a:p>
          <a:p>
            <a:pPr algn="just">
              <a:lnSpc>
                <a:spcPct val="110000"/>
              </a:lnSpc>
            </a:pPr>
            <a:endParaRPr lang="en-US" sz="2800"/>
          </a:p>
          <a:p>
            <a:pPr algn="just">
              <a:lnSpc>
                <a:spcPct val="110000"/>
              </a:lnSpc>
            </a:pPr>
            <a:endParaRPr lang="en-US" sz="2800"/>
          </a:p>
          <a:p>
            <a:pPr algn="just">
              <a:lnSpc>
                <a:spcPct val="110000"/>
              </a:lnSpc>
            </a:pPr>
            <a:endParaRPr lang="en-US" sz="2800"/>
          </a:p>
          <a:p>
            <a:pPr algn="just">
              <a:lnSpc>
                <a:spcPct val="110000"/>
              </a:lnSpc>
            </a:pPr>
            <a:r>
              <a:rPr lang="en-US" sz="2800"/>
              <a:t>The cloud service providers maintain a huge amount of infrastructure, and it is impossible to guarantee security within the distributed infrastructure through traditional security mechanisms. The security risks associated with the cloud require development and deployment of network monitoring systems that can protect against older and newer forms of attacks (i.e., zero-day attacks). Intrusion Detection Systems (IDS) have emerged within the security ecosystem to provide network-wide monitoring, detection and resolution in the cloud computing infrastructure. The rise of Software Defined Networking (SDNs) have enabled efficient deployment of security policies across the network and made it possible to provide cutting edge soft computing solutions within a fraction of time. IDS are designed to monitor the network traffic and detect suspicious patterns within the network traffic. By constantly keeping a check on the network, the IDS monitor traces of activity and create log files for tracking and analysis of the network. On detection of suspicious patterns or events the IDS can trigger protective measures to counter the suspicious activity and inform the relevant parties of a possible attack. </a:t>
            </a:r>
          </a:p>
        </p:txBody>
      </p:sp>
      <p:sp>
        <p:nvSpPr>
          <p:cNvPr id="25" name="TextBox 24">
            <a:extLst>
              <a:ext uri="{FF2B5EF4-FFF2-40B4-BE49-F238E27FC236}">
                <a16:creationId xmlns:a16="http://schemas.microsoft.com/office/drawing/2014/main" id="{5AA0E7A2-909D-47B6-8D78-4C12056CE2B1}"/>
              </a:ext>
            </a:extLst>
          </p:cNvPr>
          <p:cNvSpPr txBox="1"/>
          <p:nvPr/>
        </p:nvSpPr>
        <p:spPr>
          <a:xfrm>
            <a:off x="22783801" y="7391400"/>
            <a:ext cx="7616509" cy="646331"/>
          </a:xfrm>
          <a:prstGeom prst="rect">
            <a:avLst/>
          </a:prstGeom>
          <a:ln>
            <a:noFill/>
          </a:ln>
          <a:effectLst>
            <a:outerShdw dist="444500" dir="10800000" algn="tl" rotWithShape="0">
              <a:srgbClr val="B41E1E"/>
            </a:outerShdw>
          </a:effectLst>
        </p:spPr>
        <p:style>
          <a:lnRef idx="2">
            <a:schemeClr val="dk1"/>
          </a:lnRef>
          <a:fillRef idx="1">
            <a:schemeClr val="lt1"/>
          </a:fillRef>
          <a:effectRef idx="0">
            <a:schemeClr val="dk1"/>
          </a:effectRef>
          <a:fontRef idx="minor">
            <a:schemeClr val="dk1"/>
          </a:fontRef>
        </p:style>
        <p:txBody>
          <a:bodyPr wrap="none" lIns="274320" rtlCol="0">
            <a:spAutoFit/>
          </a:bodyPr>
          <a:lstStyle/>
          <a:p>
            <a:pPr defTabSz="4702588">
              <a:defRPr/>
            </a:pPr>
            <a:r>
              <a:rPr lang="en-US" sz="3600">
                <a:solidFill>
                  <a:srgbClr val="B41E1E"/>
                </a:solidFill>
                <a:latin typeface="Bree Serif" panose="02000503040000020004" pitchFamily="2" charset="0"/>
              </a:rPr>
              <a:t>Approaches and Existing Research </a:t>
            </a:r>
          </a:p>
        </p:txBody>
      </p:sp>
      <p:sp>
        <p:nvSpPr>
          <p:cNvPr id="3" name="Rectangle: Rounded Corners 2">
            <a:extLst>
              <a:ext uri="{FF2B5EF4-FFF2-40B4-BE49-F238E27FC236}">
                <a16:creationId xmlns:a16="http://schemas.microsoft.com/office/drawing/2014/main" id="{D5B01FD5-918D-4221-BC6C-89F00B815A4B}"/>
              </a:ext>
            </a:extLst>
          </p:cNvPr>
          <p:cNvSpPr/>
          <p:nvPr/>
        </p:nvSpPr>
        <p:spPr bwMode="auto">
          <a:xfrm>
            <a:off x="3288949" y="27965400"/>
            <a:ext cx="3429000" cy="1273739"/>
          </a:xfrm>
          <a:prstGeom prst="roundRect">
            <a:avLst/>
          </a:prstGeom>
          <a:solidFill>
            <a:schemeClr val="bg1">
              <a:lumMod val="8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389438" rtl="0" eaLnBrk="1" fontAlgn="base" latinLnBrk="0" hangingPunct="1">
              <a:lnSpc>
                <a:spcPct val="100000"/>
              </a:lnSpc>
              <a:spcBef>
                <a:spcPct val="0"/>
              </a:spcBef>
              <a:spcAft>
                <a:spcPct val="0"/>
              </a:spcAft>
              <a:buClrTx/>
              <a:buSzTx/>
              <a:buFontTx/>
              <a:buNone/>
              <a:tabLst/>
            </a:pPr>
            <a:endParaRPr kumimoji="0" lang="en-US" sz="3500" b="0" i="0" u="none" strike="noStrike" cap="none" normalizeH="0" baseline="0">
              <a:ln>
                <a:noFill/>
              </a:ln>
              <a:solidFill>
                <a:schemeClr val="tx1"/>
              </a:solidFill>
              <a:effectLst/>
              <a:latin typeface="Arial" pitchFamily="34" charset="0"/>
            </a:endParaRPr>
          </a:p>
          <a:p>
            <a:pPr marL="0" marR="0" indent="0" algn="ctr" defTabSz="4389438" rtl="0" eaLnBrk="1" fontAlgn="base" latinLnBrk="0" hangingPunct="1">
              <a:lnSpc>
                <a:spcPct val="100000"/>
              </a:lnSpc>
              <a:spcBef>
                <a:spcPct val="0"/>
              </a:spcBef>
              <a:spcAft>
                <a:spcPct val="0"/>
              </a:spcAft>
              <a:buClrTx/>
              <a:buSzTx/>
              <a:buFontTx/>
              <a:buNone/>
              <a:tabLst/>
            </a:pPr>
            <a:endParaRPr kumimoji="0" lang="en-US" sz="3500" b="0" i="0" u="none" strike="noStrike" cap="none" normalizeH="0" baseline="0">
              <a:ln>
                <a:noFill/>
              </a:ln>
              <a:solidFill>
                <a:schemeClr val="tx1"/>
              </a:solidFill>
              <a:effectLst/>
              <a:latin typeface="Arial" pitchFamily="34" charset="0"/>
            </a:endParaRPr>
          </a:p>
        </p:txBody>
      </p:sp>
      <p:sp>
        <p:nvSpPr>
          <p:cNvPr id="4" name="TextBox 3">
            <a:extLst>
              <a:ext uri="{FF2B5EF4-FFF2-40B4-BE49-F238E27FC236}">
                <a16:creationId xmlns:a16="http://schemas.microsoft.com/office/drawing/2014/main" id="{18300C1E-90AD-44D1-A48B-03572A18FBEA}"/>
              </a:ext>
            </a:extLst>
          </p:cNvPr>
          <p:cNvSpPr txBox="1"/>
          <p:nvPr/>
        </p:nvSpPr>
        <p:spPr>
          <a:xfrm>
            <a:off x="3352800" y="28293915"/>
            <a:ext cx="3340451" cy="630942"/>
          </a:xfrm>
          <a:prstGeom prst="rect">
            <a:avLst/>
          </a:prstGeom>
          <a:noFill/>
        </p:spPr>
        <p:txBody>
          <a:bodyPr wrap="square" rtlCol="0">
            <a:spAutoFit/>
          </a:bodyPr>
          <a:lstStyle/>
          <a:p>
            <a:pPr algn="ctr"/>
            <a:r>
              <a:rPr lang="en-US" b="1"/>
              <a:t>Cloud Security</a:t>
            </a:r>
          </a:p>
        </p:txBody>
      </p:sp>
      <p:sp>
        <p:nvSpPr>
          <p:cNvPr id="27" name="Rectangle: Rounded Corners 26">
            <a:extLst>
              <a:ext uri="{FF2B5EF4-FFF2-40B4-BE49-F238E27FC236}">
                <a16:creationId xmlns:a16="http://schemas.microsoft.com/office/drawing/2014/main" id="{75A1C985-FE9C-42F1-B0AF-3BCF867AF1A7}"/>
              </a:ext>
            </a:extLst>
          </p:cNvPr>
          <p:cNvSpPr/>
          <p:nvPr/>
        </p:nvSpPr>
        <p:spPr bwMode="auto">
          <a:xfrm>
            <a:off x="1104162" y="29978473"/>
            <a:ext cx="3429000" cy="1273739"/>
          </a:xfrm>
          <a:prstGeom prst="roundRect">
            <a:avLst/>
          </a:prstGeom>
          <a:solidFill>
            <a:schemeClr val="bg1">
              <a:lumMod val="8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389438" rtl="0" eaLnBrk="1" fontAlgn="base" latinLnBrk="0" hangingPunct="1">
              <a:lnSpc>
                <a:spcPct val="100000"/>
              </a:lnSpc>
              <a:spcBef>
                <a:spcPct val="0"/>
              </a:spcBef>
              <a:spcAft>
                <a:spcPct val="0"/>
              </a:spcAft>
              <a:buClrTx/>
              <a:buSzTx/>
              <a:buFontTx/>
              <a:buNone/>
              <a:tabLst/>
            </a:pPr>
            <a:endParaRPr kumimoji="0" lang="en-US" sz="3500" b="0" i="0" u="none" strike="noStrike" cap="none" normalizeH="0" baseline="0">
              <a:ln>
                <a:noFill/>
              </a:ln>
              <a:solidFill>
                <a:schemeClr val="tx1"/>
              </a:solidFill>
              <a:effectLst/>
              <a:latin typeface="Arial" pitchFamily="34" charset="0"/>
            </a:endParaRPr>
          </a:p>
          <a:p>
            <a:pPr marL="0" marR="0" indent="0" algn="ctr" defTabSz="4389438" rtl="0" eaLnBrk="1" fontAlgn="base" latinLnBrk="0" hangingPunct="1">
              <a:lnSpc>
                <a:spcPct val="100000"/>
              </a:lnSpc>
              <a:spcBef>
                <a:spcPct val="0"/>
              </a:spcBef>
              <a:spcAft>
                <a:spcPct val="0"/>
              </a:spcAft>
              <a:buClrTx/>
              <a:buSzTx/>
              <a:buFontTx/>
              <a:buNone/>
              <a:tabLst/>
            </a:pPr>
            <a:endParaRPr kumimoji="0" lang="en-US" sz="3500" b="0" i="0" u="none" strike="noStrike" cap="none" normalizeH="0" baseline="0">
              <a:ln>
                <a:noFill/>
              </a:ln>
              <a:solidFill>
                <a:schemeClr val="tx1"/>
              </a:solidFill>
              <a:effectLst/>
              <a:latin typeface="Arial" pitchFamily="34" charset="0"/>
            </a:endParaRPr>
          </a:p>
        </p:txBody>
      </p:sp>
      <p:sp>
        <p:nvSpPr>
          <p:cNvPr id="29" name="Rectangle: Rounded Corners 28">
            <a:extLst>
              <a:ext uri="{FF2B5EF4-FFF2-40B4-BE49-F238E27FC236}">
                <a16:creationId xmlns:a16="http://schemas.microsoft.com/office/drawing/2014/main" id="{52EF4168-A350-45F0-9792-43358F1175D0}"/>
              </a:ext>
            </a:extLst>
          </p:cNvPr>
          <p:cNvSpPr/>
          <p:nvPr/>
        </p:nvSpPr>
        <p:spPr bwMode="auto">
          <a:xfrm>
            <a:off x="5402884" y="29978473"/>
            <a:ext cx="3429000" cy="1273739"/>
          </a:xfrm>
          <a:prstGeom prst="roundRect">
            <a:avLst/>
          </a:prstGeom>
          <a:solidFill>
            <a:schemeClr val="bg1">
              <a:lumMod val="8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389438" rtl="0" eaLnBrk="1" fontAlgn="base" latinLnBrk="0" hangingPunct="1">
              <a:lnSpc>
                <a:spcPct val="100000"/>
              </a:lnSpc>
              <a:spcBef>
                <a:spcPct val="0"/>
              </a:spcBef>
              <a:spcAft>
                <a:spcPct val="0"/>
              </a:spcAft>
              <a:buClrTx/>
              <a:buSzTx/>
              <a:buFontTx/>
              <a:buNone/>
              <a:tabLst/>
            </a:pPr>
            <a:endParaRPr kumimoji="0" lang="en-US" sz="3500" b="0" i="0" u="none" strike="noStrike" cap="none" normalizeH="0" baseline="0">
              <a:ln>
                <a:noFill/>
              </a:ln>
              <a:solidFill>
                <a:schemeClr val="tx1"/>
              </a:solidFill>
              <a:effectLst/>
              <a:latin typeface="Arial" pitchFamily="34" charset="0"/>
            </a:endParaRPr>
          </a:p>
          <a:p>
            <a:pPr marL="0" marR="0" indent="0" algn="ctr" defTabSz="4389438" rtl="0" eaLnBrk="1" fontAlgn="base" latinLnBrk="0" hangingPunct="1">
              <a:lnSpc>
                <a:spcPct val="100000"/>
              </a:lnSpc>
              <a:spcBef>
                <a:spcPct val="0"/>
              </a:spcBef>
              <a:spcAft>
                <a:spcPct val="0"/>
              </a:spcAft>
              <a:buClrTx/>
              <a:buSzTx/>
              <a:buFontTx/>
              <a:buNone/>
              <a:tabLst/>
            </a:pPr>
            <a:endParaRPr kumimoji="0" lang="en-US" sz="3500" b="0" i="0" u="none" strike="noStrike" cap="none" normalizeH="0" baseline="0">
              <a:ln>
                <a:noFill/>
              </a:ln>
              <a:solidFill>
                <a:schemeClr val="tx1"/>
              </a:solidFill>
              <a:effectLst/>
              <a:latin typeface="Arial" pitchFamily="34" charset="0"/>
            </a:endParaRPr>
          </a:p>
        </p:txBody>
      </p:sp>
      <p:cxnSp>
        <p:nvCxnSpPr>
          <p:cNvPr id="6" name="Straight Arrow Connector 5">
            <a:extLst>
              <a:ext uri="{FF2B5EF4-FFF2-40B4-BE49-F238E27FC236}">
                <a16:creationId xmlns:a16="http://schemas.microsoft.com/office/drawing/2014/main" id="{407E5EBA-A6D6-47EE-B5E7-EB38BAD57349}"/>
              </a:ext>
            </a:extLst>
          </p:cNvPr>
          <p:cNvCxnSpPr>
            <a:endCxn id="27" idx="0"/>
          </p:cNvCxnSpPr>
          <p:nvPr/>
        </p:nvCxnSpPr>
        <p:spPr bwMode="auto">
          <a:xfrm flipH="1">
            <a:off x="2818662" y="29239139"/>
            <a:ext cx="2058138" cy="739334"/>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1" name="Straight Arrow Connector 30">
            <a:extLst>
              <a:ext uri="{FF2B5EF4-FFF2-40B4-BE49-F238E27FC236}">
                <a16:creationId xmlns:a16="http://schemas.microsoft.com/office/drawing/2014/main" id="{D4E4C346-3EB8-426B-8749-BBEF6CD06D89}"/>
              </a:ext>
            </a:extLst>
          </p:cNvPr>
          <p:cNvCxnSpPr>
            <a:stCxn id="3" idx="2"/>
            <a:endCxn id="29" idx="0"/>
          </p:cNvCxnSpPr>
          <p:nvPr/>
        </p:nvCxnSpPr>
        <p:spPr bwMode="auto">
          <a:xfrm>
            <a:off x="5003449" y="29239139"/>
            <a:ext cx="2113935" cy="739334"/>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3" name="TextBox 32">
            <a:extLst>
              <a:ext uri="{FF2B5EF4-FFF2-40B4-BE49-F238E27FC236}">
                <a16:creationId xmlns:a16="http://schemas.microsoft.com/office/drawing/2014/main" id="{0A1F5F3F-DC59-4A7E-9751-F5C40833D009}"/>
              </a:ext>
            </a:extLst>
          </p:cNvPr>
          <p:cNvSpPr txBox="1"/>
          <p:nvPr/>
        </p:nvSpPr>
        <p:spPr>
          <a:xfrm>
            <a:off x="1117798" y="30019964"/>
            <a:ext cx="3340451" cy="1169551"/>
          </a:xfrm>
          <a:prstGeom prst="rect">
            <a:avLst/>
          </a:prstGeom>
          <a:noFill/>
        </p:spPr>
        <p:txBody>
          <a:bodyPr wrap="square" rtlCol="0">
            <a:spAutoFit/>
          </a:bodyPr>
          <a:lstStyle/>
          <a:p>
            <a:pPr algn="ctr"/>
            <a:r>
              <a:rPr lang="en-US" b="1"/>
              <a:t>Physical Security</a:t>
            </a:r>
          </a:p>
        </p:txBody>
      </p:sp>
      <p:sp>
        <p:nvSpPr>
          <p:cNvPr id="34" name="TextBox 33">
            <a:extLst>
              <a:ext uri="{FF2B5EF4-FFF2-40B4-BE49-F238E27FC236}">
                <a16:creationId xmlns:a16="http://schemas.microsoft.com/office/drawing/2014/main" id="{6FEBDA2B-FE9D-4307-B0B3-66B0CEFCE61F}"/>
              </a:ext>
            </a:extLst>
          </p:cNvPr>
          <p:cNvSpPr txBox="1"/>
          <p:nvPr/>
        </p:nvSpPr>
        <p:spPr>
          <a:xfrm>
            <a:off x="5402884" y="30022899"/>
            <a:ext cx="3340451" cy="1169551"/>
          </a:xfrm>
          <a:prstGeom prst="rect">
            <a:avLst/>
          </a:prstGeom>
          <a:noFill/>
        </p:spPr>
        <p:txBody>
          <a:bodyPr wrap="square" rtlCol="0">
            <a:spAutoFit/>
          </a:bodyPr>
          <a:lstStyle/>
          <a:p>
            <a:pPr algn="ctr"/>
            <a:r>
              <a:rPr lang="en-US" b="1"/>
              <a:t>Cyber </a:t>
            </a:r>
          </a:p>
          <a:p>
            <a:pPr algn="ctr"/>
            <a:r>
              <a:rPr lang="en-US" b="1"/>
              <a:t>Security</a:t>
            </a:r>
          </a:p>
        </p:txBody>
      </p:sp>
      <p:grpSp>
        <p:nvGrpSpPr>
          <p:cNvPr id="16" name="Group 15">
            <a:extLst>
              <a:ext uri="{FF2B5EF4-FFF2-40B4-BE49-F238E27FC236}">
                <a16:creationId xmlns:a16="http://schemas.microsoft.com/office/drawing/2014/main" id="{9EC6D4C7-77D3-4968-8574-A932FC807C81}"/>
              </a:ext>
            </a:extLst>
          </p:cNvPr>
          <p:cNvGrpSpPr/>
          <p:nvPr/>
        </p:nvGrpSpPr>
        <p:grpSpPr>
          <a:xfrm>
            <a:off x="11277600" y="15087600"/>
            <a:ext cx="9721832" cy="1965104"/>
            <a:chOff x="11277600" y="15087600"/>
            <a:chExt cx="9721832" cy="1965104"/>
          </a:xfrm>
        </p:grpSpPr>
        <p:sp>
          <p:nvSpPr>
            <p:cNvPr id="35" name="Rectangle: Rounded Corners 34">
              <a:extLst>
                <a:ext uri="{FF2B5EF4-FFF2-40B4-BE49-F238E27FC236}">
                  <a16:creationId xmlns:a16="http://schemas.microsoft.com/office/drawing/2014/main" id="{7CA1C5D6-4A90-425F-B82F-B693C7BAA1FA}"/>
                </a:ext>
              </a:extLst>
            </p:cNvPr>
            <p:cNvSpPr/>
            <p:nvPr/>
          </p:nvSpPr>
          <p:spPr bwMode="auto">
            <a:xfrm>
              <a:off x="11277600" y="15778965"/>
              <a:ext cx="3429000" cy="1273739"/>
            </a:xfrm>
            <a:prstGeom prst="roundRect">
              <a:avLst/>
            </a:prstGeom>
            <a:solidFill>
              <a:schemeClr val="bg1">
                <a:lumMod val="8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389438" rtl="0" eaLnBrk="1" fontAlgn="base" latinLnBrk="0" hangingPunct="1">
                <a:lnSpc>
                  <a:spcPct val="100000"/>
                </a:lnSpc>
                <a:spcBef>
                  <a:spcPct val="0"/>
                </a:spcBef>
                <a:spcAft>
                  <a:spcPct val="0"/>
                </a:spcAft>
                <a:buClrTx/>
                <a:buSzTx/>
                <a:buFontTx/>
                <a:buNone/>
                <a:tabLst/>
              </a:pPr>
              <a:endParaRPr kumimoji="0" lang="en-US" sz="3500" b="0" i="0" u="none" strike="noStrike" cap="none" normalizeH="0" baseline="0">
                <a:ln>
                  <a:noFill/>
                </a:ln>
                <a:solidFill>
                  <a:schemeClr val="tx1"/>
                </a:solidFill>
                <a:effectLst/>
                <a:latin typeface="Arial" pitchFamily="34" charset="0"/>
              </a:endParaRPr>
            </a:p>
            <a:p>
              <a:pPr marL="0" marR="0" indent="0" algn="ctr" defTabSz="4389438" rtl="0" eaLnBrk="1" fontAlgn="base" latinLnBrk="0" hangingPunct="1">
                <a:lnSpc>
                  <a:spcPct val="100000"/>
                </a:lnSpc>
                <a:spcBef>
                  <a:spcPct val="0"/>
                </a:spcBef>
                <a:spcAft>
                  <a:spcPct val="0"/>
                </a:spcAft>
                <a:buClrTx/>
                <a:buSzTx/>
                <a:buFontTx/>
                <a:buNone/>
                <a:tabLst/>
              </a:pPr>
              <a:endParaRPr kumimoji="0" lang="en-US" sz="3500" b="0" i="0" u="none" strike="noStrike" cap="none" normalizeH="0" baseline="0">
                <a:ln>
                  <a:noFill/>
                </a:ln>
                <a:solidFill>
                  <a:schemeClr val="tx1"/>
                </a:solidFill>
                <a:effectLst/>
                <a:latin typeface="Arial" pitchFamily="34" charset="0"/>
              </a:endParaRPr>
            </a:p>
          </p:txBody>
        </p:sp>
        <p:sp>
          <p:nvSpPr>
            <p:cNvPr id="10" name="TextBox 9">
              <a:extLst>
                <a:ext uri="{FF2B5EF4-FFF2-40B4-BE49-F238E27FC236}">
                  <a16:creationId xmlns:a16="http://schemas.microsoft.com/office/drawing/2014/main" id="{A381157F-282C-4923-81A7-368D15A0CAAA}"/>
                </a:ext>
              </a:extLst>
            </p:cNvPr>
            <p:cNvSpPr txBox="1"/>
            <p:nvPr/>
          </p:nvSpPr>
          <p:spPr>
            <a:xfrm>
              <a:off x="11678020" y="16100363"/>
              <a:ext cx="3048000" cy="630942"/>
            </a:xfrm>
            <a:prstGeom prst="rect">
              <a:avLst/>
            </a:prstGeom>
            <a:noFill/>
          </p:spPr>
          <p:txBody>
            <a:bodyPr wrap="square" rtlCol="0">
              <a:spAutoFit/>
            </a:bodyPr>
            <a:lstStyle/>
            <a:p>
              <a:r>
                <a:rPr lang="en-US" b="1"/>
                <a:t>$34.5 Billion</a:t>
              </a:r>
            </a:p>
          </p:txBody>
        </p:sp>
        <p:sp>
          <p:nvSpPr>
            <p:cNvPr id="36" name="Rectangle: Rounded Corners 35">
              <a:extLst>
                <a:ext uri="{FF2B5EF4-FFF2-40B4-BE49-F238E27FC236}">
                  <a16:creationId xmlns:a16="http://schemas.microsoft.com/office/drawing/2014/main" id="{BACAEFDC-FE8C-445D-B636-A71A7DC79377}"/>
                </a:ext>
              </a:extLst>
            </p:cNvPr>
            <p:cNvSpPr/>
            <p:nvPr/>
          </p:nvSpPr>
          <p:spPr bwMode="auto">
            <a:xfrm>
              <a:off x="17551012" y="15778965"/>
              <a:ext cx="3429000" cy="1273739"/>
            </a:xfrm>
            <a:prstGeom prst="roundRect">
              <a:avLst/>
            </a:prstGeom>
            <a:solidFill>
              <a:schemeClr val="bg1">
                <a:lumMod val="85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4389438" rtl="0" eaLnBrk="1" fontAlgn="base" latinLnBrk="0" hangingPunct="1">
                <a:lnSpc>
                  <a:spcPct val="100000"/>
                </a:lnSpc>
                <a:spcBef>
                  <a:spcPct val="0"/>
                </a:spcBef>
                <a:spcAft>
                  <a:spcPct val="0"/>
                </a:spcAft>
                <a:buClrTx/>
                <a:buSzTx/>
                <a:buFontTx/>
                <a:buNone/>
                <a:tabLst/>
              </a:pPr>
              <a:endParaRPr kumimoji="0" lang="en-US" sz="3500" b="0" i="0" u="none" strike="noStrike" cap="none" normalizeH="0" baseline="0">
                <a:ln>
                  <a:noFill/>
                </a:ln>
                <a:solidFill>
                  <a:schemeClr val="tx1"/>
                </a:solidFill>
                <a:effectLst/>
                <a:latin typeface="Arial" pitchFamily="34" charset="0"/>
              </a:endParaRPr>
            </a:p>
            <a:p>
              <a:pPr marL="0" marR="0" indent="0" algn="ctr" defTabSz="4389438" rtl="0" eaLnBrk="1" fontAlgn="base" latinLnBrk="0" hangingPunct="1">
                <a:lnSpc>
                  <a:spcPct val="100000"/>
                </a:lnSpc>
                <a:spcBef>
                  <a:spcPct val="0"/>
                </a:spcBef>
                <a:spcAft>
                  <a:spcPct val="0"/>
                </a:spcAft>
                <a:buClrTx/>
                <a:buSzTx/>
                <a:buFontTx/>
                <a:buNone/>
                <a:tabLst/>
              </a:pPr>
              <a:endParaRPr kumimoji="0" lang="en-US" sz="3500" b="0" i="0" u="none" strike="noStrike" cap="none" normalizeH="0" baseline="0">
                <a:ln>
                  <a:noFill/>
                </a:ln>
                <a:solidFill>
                  <a:schemeClr val="tx1"/>
                </a:solidFill>
                <a:effectLst/>
                <a:latin typeface="Arial" pitchFamily="34" charset="0"/>
              </a:endParaRPr>
            </a:p>
          </p:txBody>
        </p:sp>
        <p:sp>
          <p:nvSpPr>
            <p:cNvPr id="37" name="TextBox 36">
              <a:extLst>
                <a:ext uri="{FF2B5EF4-FFF2-40B4-BE49-F238E27FC236}">
                  <a16:creationId xmlns:a16="http://schemas.microsoft.com/office/drawing/2014/main" id="{9401B796-1684-42D5-B3AC-621BE64DBB48}"/>
                </a:ext>
              </a:extLst>
            </p:cNvPr>
            <p:cNvSpPr txBox="1"/>
            <p:nvPr/>
          </p:nvSpPr>
          <p:spPr>
            <a:xfrm>
              <a:off x="17951432" y="16100363"/>
              <a:ext cx="3048000" cy="630942"/>
            </a:xfrm>
            <a:prstGeom prst="rect">
              <a:avLst/>
            </a:prstGeom>
            <a:noFill/>
          </p:spPr>
          <p:txBody>
            <a:bodyPr wrap="square" rtlCol="0">
              <a:spAutoFit/>
            </a:bodyPr>
            <a:lstStyle/>
            <a:p>
              <a:r>
                <a:rPr lang="en-US" b="1"/>
                <a:t>$68.5 Billion</a:t>
              </a:r>
            </a:p>
          </p:txBody>
        </p:sp>
        <p:sp>
          <p:nvSpPr>
            <p:cNvPr id="38" name="TextBox 37">
              <a:extLst>
                <a:ext uri="{FF2B5EF4-FFF2-40B4-BE49-F238E27FC236}">
                  <a16:creationId xmlns:a16="http://schemas.microsoft.com/office/drawing/2014/main" id="{D0FE5C88-07F7-43F3-91E2-1AFE6CCE32BC}"/>
                </a:ext>
              </a:extLst>
            </p:cNvPr>
            <p:cNvSpPr txBox="1"/>
            <p:nvPr/>
          </p:nvSpPr>
          <p:spPr>
            <a:xfrm>
              <a:off x="12381761" y="15142094"/>
              <a:ext cx="1410439" cy="636869"/>
            </a:xfrm>
            <a:prstGeom prst="rect">
              <a:avLst/>
            </a:prstGeom>
            <a:noFill/>
          </p:spPr>
          <p:txBody>
            <a:bodyPr wrap="square" rtlCol="0">
              <a:spAutoFit/>
            </a:bodyPr>
            <a:lstStyle/>
            <a:p>
              <a:r>
                <a:rPr lang="en-US"/>
                <a:t>2020</a:t>
              </a:r>
            </a:p>
          </p:txBody>
        </p:sp>
        <p:sp>
          <p:nvSpPr>
            <p:cNvPr id="39" name="TextBox 38">
              <a:extLst>
                <a:ext uri="{FF2B5EF4-FFF2-40B4-BE49-F238E27FC236}">
                  <a16:creationId xmlns:a16="http://schemas.microsoft.com/office/drawing/2014/main" id="{B68235A5-DD3B-467D-8D61-7F2A0F16B241}"/>
                </a:ext>
              </a:extLst>
            </p:cNvPr>
            <p:cNvSpPr txBox="1"/>
            <p:nvPr/>
          </p:nvSpPr>
          <p:spPr>
            <a:xfrm>
              <a:off x="18613880" y="15087600"/>
              <a:ext cx="1410439" cy="636869"/>
            </a:xfrm>
            <a:prstGeom prst="rect">
              <a:avLst/>
            </a:prstGeom>
            <a:noFill/>
          </p:spPr>
          <p:txBody>
            <a:bodyPr wrap="square" rtlCol="0">
              <a:spAutoFit/>
            </a:bodyPr>
            <a:lstStyle/>
            <a:p>
              <a:r>
                <a:rPr lang="en-US"/>
                <a:t>2025</a:t>
              </a:r>
            </a:p>
          </p:txBody>
        </p:sp>
        <p:cxnSp>
          <p:nvCxnSpPr>
            <p:cNvPr id="12" name="Straight Arrow Connector 11">
              <a:extLst>
                <a:ext uri="{FF2B5EF4-FFF2-40B4-BE49-F238E27FC236}">
                  <a16:creationId xmlns:a16="http://schemas.microsoft.com/office/drawing/2014/main" id="{85F67E09-986B-4AF2-AA9E-C074207689C7}"/>
                </a:ext>
              </a:extLst>
            </p:cNvPr>
            <p:cNvCxnSpPr/>
            <p:nvPr/>
          </p:nvCxnSpPr>
          <p:spPr bwMode="auto">
            <a:xfrm>
              <a:off x="14726020" y="16415834"/>
              <a:ext cx="2824992" cy="0"/>
            </a:xfrm>
            <a:prstGeom prst="straightConnector1">
              <a:avLst/>
            </a:prstGeom>
            <a:solidFill>
              <a:schemeClr val="accent1"/>
            </a:solidFill>
            <a:ln w="9525" cap="flat" cmpd="sng" algn="ctr">
              <a:solidFill>
                <a:schemeClr val="tx1"/>
              </a:solidFill>
              <a:prstDash val="solid"/>
              <a:round/>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6" name="TextBox 45">
              <a:extLst>
                <a:ext uri="{FF2B5EF4-FFF2-40B4-BE49-F238E27FC236}">
                  <a16:creationId xmlns:a16="http://schemas.microsoft.com/office/drawing/2014/main" id="{3E66E185-ABDA-45FB-BE08-A5D007E4732D}"/>
                </a:ext>
              </a:extLst>
            </p:cNvPr>
            <p:cNvSpPr txBox="1"/>
            <p:nvPr/>
          </p:nvSpPr>
          <p:spPr>
            <a:xfrm>
              <a:off x="14815278" y="15778963"/>
              <a:ext cx="3145279" cy="584775"/>
            </a:xfrm>
            <a:prstGeom prst="rect">
              <a:avLst/>
            </a:prstGeom>
            <a:noFill/>
          </p:spPr>
          <p:txBody>
            <a:bodyPr wrap="square" rtlCol="0">
              <a:spAutoFit/>
            </a:bodyPr>
            <a:lstStyle/>
            <a:p>
              <a:r>
                <a:rPr lang="en-US" sz="3200" b="1"/>
                <a:t>14.7% CAGR</a:t>
              </a:r>
            </a:p>
          </p:txBody>
        </p:sp>
      </p:grpSp>
      <p:pic>
        <p:nvPicPr>
          <p:cNvPr id="14" name="Picture 13">
            <a:extLst>
              <a:ext uri="{FF2B5EF4-FFF2-40B4-BE49-F238E27FC236}">
                <a16:creationId xmlns:a16="http://schemas.microsoft.com/office/drawing/2014/main" id="{FF22DA6D-77FE-4364-A798-3BFE8FE9006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85778" y="18819904"/>
            <a:ext cx="10065471" cy="3743603"/>
          </a:xfrm>
          <a:prstGeom prst="rect">
            <a:avLst/>
          </a:prstGeom>
        </p:spPr>
      </p:pic>
      <p:sp>
        <p:nvSpPr>
          <p:cNvPr id="48" name="TextBox 47">
            <a:extLst>
              <a:ext uri="{FF2B5EF4-FFF2-40B4-BE49-F238E27FC236}">
                <a16:creationId xmlns:a16="http://schemas.microsoft.com/office/drawing/2014/main" id="{1B7AE7AE-C68A-4409-87D4-9E9AEC91F391}"/>
              </a:ext>
            </a:extLst>
          </p:cNvPr>
          <p:cNvSpPr txBox="1"/>
          <p:nvPr/>
        </p:nvSpPr>
        <p:spPr>
          <a:xfrm>
            <a:off x="13481931" y="17063668"/>
            <a:ext cx="5864207" cy="523220"/>
          </a:xfrm>
          <a:prstGeom prst="rect">
            <a:avLst/>
          </a:prstGeom>
          <a:noFill/>
        </p:spPr>
        <p:txBody>
          <a:bodyPr wrap="square" rtlCol="0">
            <a:spAutoFit/>
          </a:bodyPr>
          <a:lstStyle/>
          <a:p>
            <a:r>
              <a:rPr lang="en-US" sz="2800" b="1" i="1"/>
              <a:t>Fig. Cloud Security Market Size</a:t>
            </a:r>
          </a:p>
        </p:txBody>
      </p:sp>
      <p:pic>
        <p:nvPicPr>
          <p:cNvPr id="8" name="Picture 7">
            <a:extLst>
              <a:ext uri="{FF2B5EF4-FFF2-40B4-BE49-F238E27FC236}">
                <a16:creationId xmlns:a16="http://schemas.microsoft.com/office/drawing/2014/main" id="{4DC414A8-D3BD-404D-9582-F134D6CD06E4}"/>
              </a:ext>
            </a:extLst>
          </p:cNvPr>
          <p:cNvPicPr>
            <a:picLocks noChangeAspect="1"/>
          </p:cNvPicPr>
          <p:nvPr/>
        </p:nvPicPr>
        <p:blipFill>
          <a:blip r:embed="rId4"/>
          <a:stretch>
            <a:fillRect/>
          </a:stretch>
        </p:blipFill>
        <p:spPr>
          <a:xfrm>
            <a:off x="22679658" y="16473505"/>
            <a:ext cx="8619074" cy="4594482"/>
          </a:xfrm>
          <a:prstGeom prst="rect">
            <a:avLst/>
          </a:prstGeom>
        </p:spPr>
      </p:pic>
      <p:sp>
        <p:nvSpPr>
          <p:cNvPr id="42" name="TextBox 19">
            <a:extLst>
              <a:ext uri="{FF2B5EF4-FFF2-40B4-BE49-F238E27FC236}">
                <a16:creationId xmlns:a16="http://schemas.microsoft.com/office/drawing/2014/main" id="{52A4369E-B335-4DA1-9D25-F835DC6233F5}"/>
              </a:ext>
            </a:extLst>
          </p:cNvPr>
          <p:cNvSpPr txBox="1">
            <a:spLocks noChangeArrowheads="1"/>
          </p:cNvSpPr>
          <p:nvPr/>
        </p:nvSpPr>
        <p:spPr bwMode="auto">
          <a:xfrm>
            <a:off x="22334614" y="8366362"/>
            <a:ext cx="9601200" cy="89435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18" tIns="45709" rIns="91418" bIns="45709">
            <a:spAutoFit/>
          </a:bodyPr>
          <a:lstStyle>
            <a:defPPr>
              <a:defRPr kern="1200" smtId="4294967295"/>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pPr marL="0" marR="0" algn="just">
              <a:lnSpc>
                <a:spcPct val="107000"/>
              </a:lnSpc>
              <a:spcBef>
                <a:spcPts val="0"/>
              </a:spcBef>
              <a:spcAft>
                <a:spcPts val="0"/>
              </a:spcAft>
            </a:pPr>
            <a:r>
              <a:rPr lang="en-US" sz="2800"/>
              <a:t>Cloud based IDSs can be broadly categorized in the following categories: </a:t>
            </a:r>
          </a:p>
          <a:p>
            <a:pPr marL="342900" marR="0" lvl="0" indent="-342900" algn="just">
              <a:lnSpc>
                <a:spcPct val="107000"/>
              </a:lnSpc>
              <a:spcBef>
                <a:spcPts val="0"/>
              </a:spcBef>
              <a:spcAft>
                <a:spcPts val="0"/>
              </a:spcAft>
              <a:buFont typeface="+mj-lt"/>
              <a:buAutoNum type="arabicPeriod"/>
            </a:pPr>
            <a:r>
              <a:rPr lang="en-US" sz="2800"/>
              <a:t>Network Based IDS: This type of IDS works by capturing the entire network traffic data and analyzing the IP and transport layer headers of the captured packets.</a:t>
            </a:r>
          </a:p>
          <a:p>
            <a:pPr marL="342900" marR="0" lvl="0" indent="-342900" algn="just">
              <a:lnSpc>
                <a:spcPct val="107000"/>
              </a:lnSpc>
              <a:spcBef>
                <a:spcPts val="0"/>
              </a:spcBef>
              <a:spcAft>
                <a:spcPts val="0"/>
              </a:spcAft>
              <a:buFont typeface="+mj-lt"/>
              <a:buAutoNum type="arabicPeriod"/>
            </a:pPr>
            <a:r>
              <a:rPr lang="en-US" sz="2800"/>
              <a:t>Host based IDS: These systems collect and analyze data at a host level (</a:t>
            </a:r>
            <a:r>
              <a:rPr lang="en-US" sz="2800" err="1"/>
              <a:t>appln</a:t>
            </a:r>
            <a:r>
              <a:rPr lang="en-US" sz="2800"/>
              <a:t> logs) to detect intrusive events. </a:t>
            </a:r>
          </a:p>
          <a:p>
            <a:pPr marL="342900" marR="0" lvl="0" indent="-342900" algn="just">
              <a:lnSpc>
                <a:spcPct val="107000"/>
              </a:lnSpc>
              <a:spcBef>
                <a:spcPts val="0"/>
              </a:spcBef>
              <a:spcAft>
                <a:spcPts val="0"/>
              </a:spcAft>
              <a:buFont typeface="+mj-lt"/>
              <a:buAutoNum type="arabicPeriod"/>
            </a:pPr>
            <a:r>
              <a:rPr lang="en-US" sz="2800"/>
              <a:t>VM/Hypervisor Based IDS: These IDS are deployed at the hypervisor level, which lets them analyze data from communication between VM’s and detection of anomalous activities. </a:t>
            </a:r>
          </a:p>
          <a:p>
            <a:pPr marL="342900" marR="0" lvl="0" indent="-342900" algn="just">
              <a:lnSpc>
                <a:spcPct val="107000"/>
              </a:lnSpc>
              <a:spcBef>
                <a:spcPts val="0"/>
              </a:spcBef>
              <a:spcAft>
                <a:spcPts val="800"/>
              </a:spcAft>
              <a:buFont typeface="+mj-lt"/>
              <a:buAutoNum type="arabicPeriod"/>
            </a:pPr>
            <a:r>
              <a:rPr lang="en-US" sz="2800"/>
              <a:t>Distributed IDS: These IDS are a combination of the other three. In practice, all cloud-based IDS systems are distributed, with various types of IDSs deployed across a large network actively monitoring data flow and communicating with each other to detect threats to the network</a:t>
            </a:r>
          </a:p>
          <a:p>
            <a:pPr algn="just">
              <a:lnSpc>
                <a:spcPct val="110000"/>
              </a:lnSpc>
            </a:pPr>
            <a:endParaRPr lang="en-US" sz="2800">
              <a:ea typeface="Open Sans"/>
              <a:cs typeface="Arial"/>
            </a:endParaRPr>
          </a:p>
          <a:p>
            <a:pPr algn="just">
              <a:lnSpc>
                <a:spcPct val="110000"/>
              </a:lnSpc>
            </a:pPr>
            <a:endParaRPr lang="en-US" sz="2800">
              <a:ea typeface="Open Sans"/>
              <a:cs typeface="Arial"/>
            </a:endParaRPr>
          </a:p>
        </p:txBody>
      </p:sp>
      <p:sp>
        <p:nvSpPr>
          <p:cNvPr id="44" name="TextBox 19">
            <a:extLst>
              <a:ext uri="{FF2B5EF4-FFF2-40B4-BE49-F238E27FC236}">
                <a16:creationId xmlns:a16="http://schemas.microsoft.com/office/drawing/2014/main" id="{EC0392A5-7D13-4FE1-9AB9-35D670E47E51}"/>
              </a:ext>
            </a:extLst>
          </p:cNvPr>
          <p:cNvSpPr txBox="1">
            <a:spLocks noChangeArrowheads="1"/>
          </p:cNvSpPr>
          <p:nvPr/>
        </p:nvSpPr>
        <p:spPr bwMode="auto">
          <a:xfrm>
            <a:off x="32583120" y="8283069"/>
            <a:ext cx="9664072" cy="272135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18" tIns="45709" rIns="91418" bIns="45709" anchor="t">
            <a:spAutoFit/>
          </a:bodyPr>
          <a:lstStyle>
            <a:defPPr>
              <a:defRPr kern="1200" smtId="4294967295"/>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pPr algn="just"/>
            <a:r>
              <a:rPr lang="en-US" sz="2800" dirty="0">
                <a:ea typeface="Open Sans"/>
              </a:rPr>
              <a:t>We have developed a robust, versatile, parallelizable, low bias Anomaly-Based Intrusion detection System that can work with high dimensional network data to predict Zero-day intrusion with an accuracy level of 90%. An optimized </a:t>
            </a:r>
            <a:r>
              <a:rPr lang="en-US" sz="2800" b="1" dirty="0">
                <a:ea typeface="Open Sans"/>
              </a:rPr>
              <a:t>Random Forest </a:t>
            </a:r>
            <a:r>
              <a:rPr lang="en-US" sz="2800" dirty="0">
                <a:ea typeface="Open Sans"/>
              </a:rPr>
              <a:t>classification technique deployed in this system makes it immune to outliers and non-uniform units of measurement that are used across different network data parameters.  </a:t>
            </a:r>
          </a:p>
          <a:p>
            <a:pPr algn="just"/>
            <a:endParaRPr lang="en-US" sz="1800" dirty="0">
              <a:ea typeface="Open Sans"/>
            </a:endParaRPr>
          </a:p>
          <a:p>
            <a:r>
              <a:rPr lang="en-US" sz="2800" dirty="0">
                <a:ea typeface="Open Sans"/>
              </a:rPr>
              <a:t>This approach is a shift in Intrusion detection from commercially available Signature-Based Intrusion Detection systems to an Anomaly based detection by making use of Packet based characteristics. Relative importance of Packet features in identifying malicious packet from a non-malicious packet is as follows.</a:t>
            </a:r>
          </a:p>
          <a:p>
            <a:endParaRPr lang="en-US" sz="2800" dirty="0">
              <a:ea typeface="Open Sans"/>
            </a:endParaRPr>
          </a:p>
          <a:p>
            <a:endParaRPr lang="en-US" sz="2800" dirty="0">
              <a:ea typeface="Open Sans"/>
            </a:endParaRPr>
          </a:p>
          <a:p>
            <a:endParaRPr lang="en-US" sz="2800" dirty="0">
              <a:ea typeface="Open Sans"/>
            </a:endParaRPr>
          </a:p>
          <a:p>
            <a:endParaRPr lang="en-US" sz="2800" b="1" dirty="0">
              <a:ea typeface="Open Sans"/>
            </a:endParaRPr>
          </a:p>
          <a:p>
            <a:endParaRPr lang="en-US" sz="2800" b="1" dirty="0">
              <a:ea typeface="Open Sans"/>
            </a:endParaRPr>
          </a:p>
          <a:p>
            <a:endParaRPr lang="en-US" sz="2800" b="1" dirty="0">
              <a:ea typeface="Open Sans"/>
            </a:endParaRPr>
          </a:p>
          <a:p>
            <a:endParaRPr lang="en-US" sz="2800" b="1" dirty="0">
              <a:ea typeface="Open Sans"/>
            </a:endParaRPr>
          </a:p>
          <a:p>
            <a:endParaRPr lang="en-US" sz="2800" b="1" dirty="0">
              <a:ea typeface="Open Sans"/>
            </a:endParaRPr>
          </a:p>
          <a:p>
            <a:endParaRPr lang="en-US" sz="2800" b="1" dirty="0">
              <a:ea typeface="Open Sans"/>
            </a:endParaRPr>
          </a:p>
          <a:p>
            <a:endParaRPr lang="en-US" sz="2800" b="1" dirty="0">
              <a:ea typeface="Open Sans"/>
            </a:endParaRPr>
          </a:p>
          <a:p>
            <a:endParaRPr lang="en-US" sz="2800" b="1" dirty="0">
              <a:ea typeface="Open Sans"/>
            </a:endParaRPr>
          </a:p>
          <a:p>
            <a:endParaRPr lang="en-US" sz="2800" b="1" dirty="0">
              <a:ea typeface="Open Sans"/>
            </a:endParaRPr>
          </a:p>
          <a:p>
            <a:endParaRPr lang="en-US" sz="2800" b="1" dirty="0">
              <a:ea typeface="Open Sans"/>
            </a:endParaRPr>
          </a:p>
          <a:p>
            <a:endParaRPr lang="en-US" sz="2800" b="1" dirty="0">
              <a:ea typeface="Open Sans"/>
            </a:endParaRPr>
          </a:p>
          <a:p>
            <a:endParaRPr lang="en-US" sz="2800" b="1" dirty="0">
              <a:ea typeface="Open Sans"/>
            </a:endParaRPr>
          </a:p>
          <a:p>
            <a:endParaRPr lang="en-US" sz="2800" b="1" dirty="0">
              <a:ea typeface="Open Sans"/>
            </a:endParaRPr>
          </a:p>
          <a:p>
            <a:endParaRPr lang="en-US" sz="2800" b="1" dirty="0">
              <a:ea typeface="Open Sans"/>
            </a:endParaRPr>
          </a:p>
          <a:p>
            <a:pPr algn="ctr"/>
            <a:endParaRPr lang="en-US" sz="2800" b="1" dirty="0">
              <a:ea typeface="Open Sans"/>
            </a:endParaRPr>
          </a:p>
          <a:p>
            <a:pPr algn="ctr">
              <a:lnSpc>
                <a:spcPct val="110000"/>
              </a:lnSpc>
            </a:pPr>
            <a:r>
              <a:rPr lang="en-US" sz="2400" dirty="0">
                <a:ea typeface="Open Sans"/>
              </a:rPr>
              <a:t>The top contributing feature is the </a:t>
            </a:r>
            <a:r>
              <a:rPr lang="en-US" sz="2400" b="1" dirty="0">
                <a:ea typeface="Open Sans"/>
              </a:rPr>
              <a:t>Packet Length variance.</a:t>
            </a:r>
          </a:p>
          <a:p>
            <a:endParaRPr lang="en-US" sz="2800" b="1" dirty="0">
              <a:ea typeface="Open Sans"/>
            </a:endParaRPr>
          </a:p>
          <a:p>
            <a:r>
              <a:rPr lang="en-US" sz="2800" b="1">
                <a:solidFill>
                  <a:srgbClr val="0070C0"/>
                </a:solidFill>
                <a:ea typeface="Open Sans"/>
              </a:rPr>
              <a:t>Step 1:</a:t>
            </a:r>
            <a:r>
              <a:rPr lang="en-US" sz="2800">
                <a:solidFill>
                  <a:srgbClr val="0070C0"/>
                </a:solidFill>
                <a:ea typeface="Open Sans"/>
              </a:rPr>
              <a:t> Dataset Selection</a:t>
            </a:r>
          </a:p>
          <a:p>
            <a:r>
              <a:rPr lang="en-US" sz="2800" dirty="0">
                <a:ea typeface="Open Sans"/>
              </a:rPr>
              <a:t>As a promising approach for intrusion detection, Machine Learning serves as a practical solution needs massaged data sets. We have utilized the CIRA-CIC-DoHBrw-2020 open dataset developed by Canadian Institute of Cybersecurity in a two-layered approach to capture benign and malicious traffic over </a:t>
            </a:r>
            <a:r>
              <a:rPr lang="en-US" sz="2800">
                <a:ea typeface="Open Sans"/>
              </a:rPr>
              <a:t>DoH</a:t>
            </a:r>
            <a:r>
              <a:rPr lang="en-US" sz="2800" dirty="0">
                <a:ea typeface="Open Sans"/>
              </a:rPr>
              <a:t> protocol. </a:t>
            </a:r>
          </a:p>
          <a:p>
            <a:endParaRPr lang="en-US" sz="2800" dirty="0">
              <a:ea typeface="Open Sans"/>
            </a:endParaRPr>
          </a:p>
          <a:p>
            <a:r>
              <a:rPr lang="en-US" sz="2800" b="1">
                <a:solidFill>
                  <a:srgbClr val="0070C0"/>
                </a:solidFill>
                <a:ea typeface="Open Sans"/>
              </a:rPr>
              <a:t>Step 2:</a:t>
            </a:r>
            <a:r>
              <a:rPr lang="en-US" sz="2800">
                <a:solidFill>
                  <a:srgbClr val="0070C0"/>
                </a:solidFill>
                <a:ea typeface="Open Sans"/>
              </a:rPr>
              <a:t> Data Pre-Processing</a:t>
            </a:r>
          </a:p>
          <a:p>
            <a:endParaRPr lang="en-US" sz="2800" dirty="0">
              <a:ea typeface="Open Sans"/>
            </a:endParaRPr>
          </a:p>
          <a:p>
            <a:endParaRPr lang="en-US" sz="2800" dirty="0">
              <a:ea typeface="Open Sans"/>
            </a:endParaRPr>
          </a:p>
          <a:p>
            <a:endParaRPr lang="en-US" sz="2800" dirty="0">
              <a:ea typeface="Open Sans"/>
            </a:endParaRPr>
          </a:p>
          <a:p>
            <a:endParaRPr lang="en-US" sz="2800" dirty="0">
              <a:ea typeface="Open Sans"/>
            </a:endParaRPr>
          </a:p>
          <a:p>
            <a:r>
              <a:rPr lang="en-US" sz="2800" dirty="0">
                <a:ea typeface="Open Sans"/>
              </a:rPr>
              <a:t>				</a:t>
            </a:r>
          </a:p>
          <a:p>
            <a:endParaRPr lang="en-US" sz="2800" dirty="0">
              <a:ea typeface="Open Sans"/>
            </a:endParaRPr>
          </a:p>
          <a:p>
            <a:endParaRPr lang="en-US" sz="2800" dirty="0">
              <a:ea typeface="Open Sans"/>
            </a:endParaRPr>
          </a:p>
          <a:p>
            <a:endParaRPr lang="en-US" sz="2800" dirty="0">
              <a:ea typeface="Open Sans"/>
            </a:endParaRPr>
          </a:p>
          <a:p>
            <a:endParaRPr lang="en-US" sz="2800" dirty="0">
              <a:ea typeface="Open Sans"/>
            </a:endParaRPr>
          </a:p>
          <a:p>
            <a:endParaRPr lang="en-US" sz="2800" dirty="0">
              <a:ea typeface="Open Sans"/>
            </a:endParaRPr>
          </a:p>
          <a:p>
            <a:endParaRPr lang="en-US" sz="2800" dirty="0">
              <a:ea typeface="Open Sans"/>
            </a:endParaRPr>
          </a:p>
          <a:p>
            <a:endParaRPr lang="en-US" sz="2800" dirty="0">
              <a:ea typeface="Open Sans"/>
            </a:endParaRPr>
          </a:p>
          <a:p>
            <a:endParaRPr lang="en-US" sz="2800" dirty="0">
              <a:ea typeface="Open Sans"/>
            </a:endParaRPr>
          </a:p>
          <a:p>
            <a:endParaRPr lang="en-US" sz="2800" dirty="0">
              <a:ea typeface="Open Sans"/>
            </a:endParaRPr>
          </a:p>
          <a:p>
            <a:endParaRPr lang="en-US" sz="2800" dirty="0">
              <a:ea typeface="Open Sans"/>
            </a:endParaRPr>
          </a:p>
          <a:p>
            <a:endParaRPr lang="en-US" sz="2800" dirty="0">
              <a:ea typeface="Open Sans"/>
            </a:endParaRPr>
          </a:p>
          <a:p>
            <a:endParaRPr lang="en-US" sz="2800" dirty="0">
              <a:ea typeface="Open Sans"/>
            </a:endParaRPr>
          </a:p>
          <a:p>
            <a:endParaRPr lang="en-US" sz="2800" dirty="0">
              <a:ea typeface="Open Sans"/>
            </a:endParaRPr>
          </a:p>
          <a:p>
            <a:endParaRPr lang="en-US" sz="2800" dirty="0">
              <a:ea typeface="Open Sans"/>
            </a:endParaRPr>
          </a:p>
        </p:txBody>
      </p:sp>
      <p:pic>
        <p:nvPicPr>
          <p:cNvPr id="5" name="Picture 6" descr="Chart&#10;&#10;Description automatically generated">
            <a:extLst>
              <a:ext uri="{FF2B5EF4-FFF2-40B4-BE49-F238E27FC236}">
                <a16:creationId xmlns:a16="http://schemas.microsoft.com/office/drawing/2014/main" id="{F344F25C-0DF6-4BE9-A91E-9D0FF56FD875}"/>
              </a:ext>
            </a:extLst>
          </p:cNvPr>
          <p:cNvPicPr>
            <a:picLocks noChangeAspect="1"/>
          </p:cNvPicPr>
          <p:nvPr/>
        </p:nvPicPr>
        <p:blipFill>
          <a:blip r:embed="rId5"/>
          <a:stretch>
            <a:fillRect/>
          </a:stretch>
        </p:blipFill>
        <p:spPr>
          <a:xfrm>
            <a:off x="32806549" y="15183214"/>
            <a:ext cx="8995580" cy="6941743"/>
          </a:xfrm>
          <a:prstGeom prst="rect">
            <a:avLst/>
          </a:prstGeom>
        </p:spPr>
      </p:pic>
      <p:pic>
        <p:nvPicPr>
          <p:cNvPr id="62" name="Picture 61" descr="Chart, pie chart&#10;&#10;Description automatically generated">
            <a:extLst>
              <a:ext uri="{FF2B5EF4-FFF2-40B4-BE49-F238E27FC236}">
                <a16:creationId xmlns:a16="http://schemas.microsoft.com/office/drawing/2014/main" id="{6B613059-8AB4-41BE-936E-D7760CAC4AD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2099864" y="27284925"/>
            <a:ext cx="3383280" cy="3109883"/>
          </a:xfrm>
          <a:prstGeom prst="rect">
            <a:avLst/>
          </a:prstGeom>
        </p:spPr>
      </p:pic>
      <p:sp>
        <p:nvSpPr>
          <p:cNvPr id="63" name="Rectangle 62">
            <a:extLst>
              <a:ext uri="{FF2B5EF4-FFF2-40B4-BE49-F238E27FC236}">
                <a16:creationId xmlns:a16="http://schemas.microsoft.com/office/drawing/2014/main" id="{33FDFA8E-4331-4EE6-AB0D-FAA6E79EFED8}"/>
              </a:ext>
            </a:extLst>
          </p:cNvPr>
          <p:cNvSpPr/>
          <p:nvPr/>
        </p:nvSpPr>
        <p:spPr>
          <a:xfrm>
            <a:off x="35234236" y="27261989"/>
            <a:ext cx="7012956" cy="3539430"/>
          </a:xfrm>
          <a:prstGeom prst="rect">
            <a:avLst/>
          </a:prstGeom>
        </p:spPr>
        <p:txBody>
          <a:bodyPr wrap="square">
            <a:spAutoFit/>
          </a:bodyPr>
          <a:lstStyle/>
          <a:p>
            <a:r>
              <a:rPr lang="en-US" sz="2800">
                <a:ea typeface="Open Sans"/>
              </a:rPr>
              <a:t>The main challenge faced in analysis has been the imbalanced dataset as shown to the left. Approaches like SMOTE (Synthetic Minority Oversampling Technique) , cross-weightage, and under sampled bootstrapping are tested and evaluated. The best prediction accuracy is obtained using bootstrap under sampling approach. </a:t>
            </a:r>
            <a:endParaRPr lang="en-US" sz="2800"/>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extBox 19">
            <a:extLst>
              <a:ext uri="{FF2B5EF4-FFF2-40B4-BE49-F238E27FC236}">
                <a16:creationId xmlns:a16="http://schemas.microsoft.com/office/drawing/2014/main" id="{640B5B6F-8D2C-4ED3-831D-A021B2B245EB}"/>
              </a:ext>
            </a:extLst>
          </p:cNvPr>
          <p:cNvSpPr txBox="1">
            <a:spLocks noChangeArrowheads="1"/>
          </p:cNvSpPr>
          <p:nvPr/>
        </p:nvSpPr>
        <p:spPr bwMode="auto">
          <a:xfrm>
            <a:off x="27889200" y="8349106"/>
            <a:ext cx="14173200" cy="199625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18" tIns="45709" rIns="91418" bIns="45709">
            <a:spAutoFit/>
          </a:bodyPr>
          <a:lstStyle>
            <a:defPPr>
              <a:defRPr kern="1200" smtId="4294967295"/>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pPr marL="457200" indent="-457200">
              <a:lnSpc>
                <a:spcPct val="110000"/>
              </a:lnSpc>
              <a:buFont typeface="Arial" panose="020B0604020202020204" pitchFamily="34" charset="0"/>
              <a:buChar char="•"/>
            </a:pPr>
            <a:endParaRPr lang="en-US" sz="2800" dirty="0">
              <a:latin typeface="+mn-lt"/>
              <a:ea typeface="Open Sans" panose="020B0606030504020204" pitchFamily="34" charset="0"/>
              <a:cs typeface="Open Sans" panose="020B0606030504020204" pitchFamily="34" charset="0"/>
            </a:endParaRPr>
          </a:p>
          <a:p>
            <a:pPr marL="457200" indent="-457200">
              <a:lnSpc>
                <a:spcPct val="110000"/>
              </a:lnSpc>
              <a:buFont typeface="Arial" panose="020B0604020202020204" pitchFamily="34" charset="0"/>
              <a:buChar char="•"/>
            </a:pPr>
            <a:endParaRPr lang="en-US" sz="2800" dirty="0">
              <a:latin typeface="+mn-lt"/>
              <a:ea typeface="Open Sans" panose="020B0606030504020204" pitchFamily="34" charset="0"/>
              <a:cs typeface="Open Sans" panose="020B0606030504020204" pitchFamily="34" charset="0"/>
            </a:endParaRPr>
          </a:p>
          <a:p>
            <a:pPr marL="457200" indent="-457200">
              <a:lnSpc>
                <a:spcPct val="110000"/>
              </a:lnSpc>
              <a:buFont typeface="Arial" panose="020B0604020202020204" pitchFamily="34" charset="0"/>
              <a:buChar char="•"/>
            </a:pPr>
            <a:endParaRPr lang="en-US" sz="2800" dirty="0">
              <a:latin typeface="+mn-lt"/>
              <a:ea typeface="Open Sans" panose="020B0606030504020204" pitchFamily="34" charset="0"/>
              <a:cs typeface="Open Sans" panose="020B0606030504020204" pitchFamily="34" charset="0"/>
            </a:endParaRPr>
          </a:p>
          <a:p>
            <a:pPr marL="457200" indent="-457200">
              <a:lnSpc>
                <a:spcPct val="110000"/>
              </a:lnSpc>
              <a:buFont typeface="Arial" panose="020B0604020202020204" pitchFamily="34" charset="0"/>
              <a:buChar char="•"/>
            </a:pPr>
            <a:endParaRPr lang="en-US" sz="2800" dirty="0">
              <a:latin typeface="+mn-lt"/>
              <a:ea typeface="Open Sans" panose="020B0606030504020204" pitchFamily="34" charset="0"/>
              <a:cs typeface="Open Sans" panose="020B0606030504020204" pitchFamily="34" charset="0"/>
            </a:endParaRPr>
          </a:p>
          <a:p>
            <a:pPr marL="457200" indent="-457200">
              <a:lnSpc>
                <a:spcPct val="110000"/>
              </a:lnSpc>
              <a:buFont typeface="Arial" panose="020B0604020202020204" pitchFamily="34" charset="0"/>
              <a:buChar char="•"/>
            </a:pPr>
            <a:endParaRPr lang="en-US" sz="2800" dirty="0">
              <a:latin typeface="+mn-lt"/>
              <a:ea typeface="Open Sans" panose="020B0606030504020204" pitchFamily="34" charset="0"/>
              <a:cs typeface="Open Sans" panose="020B0606030504020204" pitchFamily="34" charset="0"/>
            </a:endParaRPr>
          </a:p>
          <a:p>
            <a:pPr marL="457200" indent="-457200">
              <a:lnSpc>
                <a:spcPct val="110000"/>
              </a:lnSpc>
              <a:buFont typeface="Arial" panose="020B0604020202020204" pitchFamily="34" charset="0"/>
              <a:buChar char="•"/>
            </a:pPr>
            <a:endParaRPr lang="en-US" sz="2800" dirty="0">
              <a:latin typeface="+mn-lt"/>
              <a:ea typeface="Open Sans" panose="020B0606030504020204" pitchFamily="34" charset="0"/>
              <a:cs typeface="Open Sans" panose="020B0606030504020204" pitchFamily="34" charset="0"/>
            </a:endParaRPr>
          </a:p>
          <a:p>
            <a:pPr marL="457200" indent="-457200">
              <a:lnSpc>
                <a:spcPct val="110000"/>
              </a:lnSpc>
              <a:buFont typeface="Arial" panose="020B0604020202020204" pitchFamily="34" charset="0"/>
              <a:buChar char="•"/>
            </a:pPr>
            <a:endParaRPr lang="en-US" sz="2800" dirty="0">
              <a:latin typeface="+mn-lt"/>
              <a:ea typeface="Open Sans" panose="020B0606030504020204" pitchFamily="34" charset="0"/>
              <a:cs typeface="Open Sans" panose="020B0606030504020204" pitchFamily="34" charset="0"/>
            </a:endParaRPr>
          </a:p>
          <a:p>
            <a:pPr marL="457200" indent="-457200">
              <a:lnSpc>
                <a:spcPct val="110000"/>
              </a:lnSpc>
              <a:buFont typeface="Arial" panose="020B0604020202020204" pitchFamily="34" charset="0"/>
              <a:buChar char="•"/>
            </a:pPr>
            <a:endParaRPr lang="en-US" sz="2800" dirty="0">
              <a:latin typeface="+mn-lt"/>
              <a:ea typeface="Open Sans" panose="020B0606030504020204" pitchFamily="34" charset="0"/>
              <a:cs typeface="Open Sans" panose="020B0606030504020204" pitchFamily="34" charset="0"/>
            </a:endParaRPr>
          </a:p>
          <a:p>
            <a:pPr marL="457200" indent="-457200">
              <a:lnSpc>
                <a:spcPct val="110000"/>
              </a:lnSpc>
              <a:buFont typeface="Arial" panose="020B0604020202020204" pitchFamily="34" charset="0"/>
              <a:buChar char="•"/>
            </a:pPr>
            <a:endParaRPr lang="en-US" sz="2800" dirty="0">
              <a:latin typeface="+mn-lt"/>
              <a:ea typeface="Open Sans" panose="020B0606030504020204" pitchFamily="34" charset="0"/>
              <a:cs typeface="Open Sans" panose="020B0606030504020204" pitchFamily="34" charset="0"/>
            </a:endParaRPr>
          </a:p>
          <a:p>
            <a:pPr marL="457200" indent="-457200">
              <a:lnSpc>
                <a:spcPct val="110000"/>
              </a:lnSpc>
              <a:buFont typeface="Arial" panose="020B0604020202020204" pitchFamily="34" charset="0"/>
              <a:buChar char="•"/>
            </a:pPr>
            <a:endParaRPr lang="en-US" sz="2800" dirty="0">
              <a:latin typeface="+mn-lt"/>
              <a:ea typeface="Open Sans" panose="020B0606030504020204" pitchFamily="34" charset="0"/>
              <a:cs typeface="Open Sans" panose="020B0606030504020204" pitchFamily="34" charset="0"/>
            </a:endParaRPr>
          </a:p>
          <a:p>
            <a:pPr marL="457200" indent="-457200">
              <a:lnSpc>
                <a:spcPct val="110000"/>
              </a:lnSpc>
              <a:buFont typeface="Arial" panose="020B0604020202020204" pitchFamily="34" charset="0"/>
              <a:buChar char="•"/>
            </a:pPr>
            <a:endParaRPr lang="en-US" sz="2800" dirty="0">
              <a:latin typeface="+mn-lt"/>
              <a:ea typeface="Open Sans" panose="020B0606030504020204" pitchFamily="34" charset="0"/>
              <a:cs typeface="Open Sans" panose="020B0606030504020204" pitchFamily="34" charset="0"/>
            </a:endParaRPr>
          </a:p>
          <a:p>
            <a:pPr marL="457200" indent="-457200">
              <a:lnSpc>
                <a:spcPct val="110000"/>
              </a:lnSpc>
              <a:buFont typeface="Arial" panose="020B0604020202020204" pitchFamily="34" charset="0"/>
              <a:buChar char="•"/>
            </a:pPr>
            <a:endParaRPr lang="en-US" sz="2800" dirty="0">
              <a:latin typeface="+mn-lt"/>
              <a:ea typeface="Open Sans" panose="020B0606030504020204" pitchFamily="34" charset="0"/>
              <a:cs typeface="Open Sans" panose="020B0606030504020204" pitchFamily="34" charset="0"/>
            </a:endParaRPr>
          </a:p>
          <a:p>
            <a:pPr marL="457200" indent="-457200">
              <a:lnSpc>
                <a:spcPct val="110000"/>
              </a:lnSpc>
              <a:buFont typeface="Arial" panose="020B0604020202020204" pitchFamily="34" charset="0"/>
              <a:buChar char="•"/>
            </a:pPr>
            <a:endParaRPr lang="en-US" sz="2800" dirty="0">
              <a:latin typeface="+mn-lt"/>
              <a:ea typeface="Open Sans" panose="020B0606030504020204" pitchFamily="34" charset="0"/>
              <a:cs typeface="Open Sans" panose="020B0606030504020204" pitchFamily="34" charset="0"/>
            </a:endParaRPr>
          </a:p>
          <a:p>
            <a:pPr marL="457200" indent="-457200">
              <a:lnSpc>
                <a:spcPct val="110000"/>
              </a:lnSpc>
              <a:buFont typeface="Arial" panose="020B0604020202020204" pitchFamily="34" charset="0"/>
              <a:buChar char="•"/>
            </a:pPr>
            <a:endParaRPr lang="en-US" sz="2800" dirty="0">
              <a:latin typeface="+mn-lt"/>
              <a:ea typeface="Open Sans" panose="020B0606030504020204" pitchFamily="34" charset="0"/>
              <a:cs typeface="Open Sans" panose="020B0606030504020204" pitchFamily="34" charset="0"/>
            </a:endParaRPr>
          </a:p>
          <a:p>
            <a:pPr marL="457200" indent="-457200">
              <a:lnSpc>
                <a:spcPct val="110000"/>
              </a:lnSpc>
              <a:buFont typeface="Arial" panose="020B0604020202020204" pitchFamily="34" charset="0"/>
              <a:buChar char="•"/>
            </a:pPr>
            <a:endParaRPr lang="en-US" sz="2800" dirty="0">
              <a:latin typeface="+mn-lt"/>
              <a:ea typeface="Open Sans" panose="020B0606030504020204" pitchFamily="34" charset="0"/>
              <a:cs typeface="Open Sans" panose="020B0606030504020204" pitchFamily="34" charset="0"/>
            </a:endParaRPr>
          </a:p>
          <a:p>
            <a:pPr marL="457200" indent="-457200">
              <a:lnSpc>
                <a:spcPct val="110000"/>
              </a:lnSpc>
              <a:buFont typeface="Arial" panose="020B0604020202020204" pitchFamily="34" charset="0"/>
              <a:buChar char="•"/>
            </a:pPr>
            <a:endParaRPr lang="en-US" sz="2800" dirty="0">
              <a:latin typeface="+mn-lt"/>
              <a:ea typeface="Open Sans" panose="020B0606030504020204" pitchFamily="34" charset="0"/>
              <a:cs typeface="Open Sans" panose="020B0606030504020204" pitchFamily="34" charset="0"/>
            </a:endParaRPr>
          </a:p>
          <a:p>
            <a:pPr>
              <a:lnSpc>
                <a:spcPct val="110000"/>
              </a:lnSpc>
            </a:pPr>
            <a:endParaRPr lang="en-US" sz="2800" dirty="0">
              <a:latin typeface="+mn-lt"/>
              <a:ea typeface="Open Sans" panose="020B0606030504020204" pitchFamily="34" charset="0"/>
              <a:cs typeface="Open Sans" panose="020B0606030504020204" pitchFamily="34" charset="0"/>
            </a:endParaRPr>
          </a:p>
          <a:p>
            <a:pPr>
              <a:lnSpc>
                <a:spcPct val="110000"/>
              </a:lnSpc>
            </a:pPr>
            <a:endParaRPr lang="en-US" sz="2800" dirty="0">
              <a:latin typeface="+mn-lt"/>
              <a:ea typeface="Open Sans" panose="020B0606030504020204" pitchFamily="34" charset="0"/>
              <a:cs typeface="Open Sans" panose="020B0606030504020204" pitchFamily="34" charset="0"/>
            </a:endParaRPr>
          </a:p>
          <a:p>
            <a:pPr>
              <a:lnSpc>
                <a:spcPct val="110000"/>
              </a:lnSpc>
            </a:pPr>
            <a:endParaRPr lang="en-US" sz="2800" dirty="0">
              <a:latin typeface="+mn-lt"/>
              <a:ea typeface="Open Sans" panose="020B0606030504020204" pitchFamily="34" charset="0"/>
              <a:cs typeface="Open Sans" panose="020B0606030504020204" pitchFamily="34" charset="0"/>
            </a:endParaRPr>
          </a:p>
          <a:p>
            <a:pPr>
              <a:lnSpc>
                <a:spcPct val="110000"/>
              </a:lnSpc>
            </a:pPr>
            <a:endParaRPr lang="en-US" sz="2800" dirty="0">
              <a:latin typeface="+mn-lt"/>
              <a:ea typeface="Open Sans" panose="020B0606030504020204" pitchFamily="34" charset="0"/>
              <a:cs typeface="Open Sans" panose="020B0606030504020204" pitchFamily="34" charset="0"/>
            </a:endParaRPr>
          </a:p>
          <a:p>
            <a:pPr>
              <a:lnSpc>
                <a:spcPct val="110000"/>
              </a:lnSpc>
            </a:pPr>
            <a:r>
              <a:rPr lang="en-US" sz="2800" dirty="0">
                <a:latin typeface="+mn-lt"/>
                <a:ea typeface="Open Sans" panose="020B0606030504020204" pitchFamily="34" charset="0"/>
                <a:cs typeface="Open Sans" panose="020B0606030504020204" pitchFamily="34" charset="0"/>
              </a:rPr>
              <a:t>Further enhancement and implementation of such an IDS model can be achieved by gathering information in areas around:</a:t>
            </a:r>
          </a:p>
          <a:p>
            <a:pPr marL="457200" indent="-457200">
              <a:lnSpc>
                <a:spcPct val="110000"/>
              </a:lnSpc>
              <a:buFont typeface="Arial" panose="020B0604020202020204" pitchFamily="34" charset="0"/>
              <a:buChar char="•"/>
            </a:pPr>
            <a:r>
              <a:rPr lang="en-US" sz="2800" dirty="0">
                <a:latin typeface="+mn-lt"/>
                <a:ea typeface="Open Sans" panose="020B0606030504020204" pitchFamily="34" charset="0"/>
                <a:cs typeface="Open Sans" panose="020B0606030504020204" pitchFamily="34" charset="0"/>
              </a:rPr>
              <a:t>Identification of assets and values that are vulnerable to the threats</a:t>
            </a:r>
          </a:p>
          <a:p>
            <a:pPr marL="457200" indent="-457200">
              <a:lnSpc>
                <a:spcPct val="110000"/>
              </a:lnSpc>
              <a:buFont typeface="Arial" panose="020B0604020202020204" pitchFamily="34" charset="0"/>
              <a:buChar char="•"/>
            </a:pPr>
            <a:r>
              <a:rPr lang="en-US" sz="2800" dirty="0">
                <a:latin typeface="+mn-lt"/>
                <a:ea typeface="Open Sans" panose="020B0606030504020204" pitchFamily="34" charset="0"/>
                <a:cs typeface="Open Sans" panose="020B0606030504020204" pitchFamily="34" charset="0"/>
              </a:rPr>
              <a:t>Identification and Labelling of Threats and vulnerabilities</a:t>
            </a:r>
          </a:p>
          <a:p>
            <a:pPr marL="457200" indent="-457200">
              <a:lnSpc>
                <a:spcPct val="110000"/>
              </a:lnSpc>
              <a:buFont typeface="Arial" panose="020B0604020202020204" pitchFamily="34" charset="0"/>
              <a:buChar char="•"/>
            </a:pPr>
            <a:r>
              <a:rPr lang="en-US" sz="2800" dirty="0">
                <a:latin typeface="+mn-lt"/>
                <a:ea typeface="Open Sans" panose="020B0606030504020204" pitchFamily="34" charset="0"/>
                <a:cs typeface="Open Sans" panose="020B0606030504020204" pitchFamily="34" charset="0"/>
              </a:rPr>
              <a:t>Risk Assessment &amp; Prediction of Likelihood of occurrence for each of the classified threat</a:t>
            </a:r>
          </a:p>
          <a:p>
            <a:pPr marL="457200" indent="-457200">
              <a:lnSpc>
                <a:spcPct val="110000"/>
              </a:lnSpc>
              <a:buFont typeface="Arial" panose="020B0604020202020204" pitchFamily="34" charset="0"/>
              <a:buChar char="•"/>
            </a:pPr>
            <a:r>
              <a:rPr lang="en-US" sz="2800" dirty="0">
                <a:latin typeface="+mn-lt"/>
                <a:ea typeface="Open Sans" panose="020B0606030504020204" pitchFamily="34" charset="0"/>
                <a:cs typeface="Open Sans" panose="020B0606030504020204" pitchFamily="34" charset="0"/>
              </a:rPr>
              <a:t>Computation of Annual Loss Expectancy and implementing control mechanisms for the detected threats</a:t>
            </a:r>
          </a:p>
          <a:p>
            <a:pPr marL="457200" indent="-457200">
              <a:lnSpc>
                <a:spcPct val="110000"/>
              </a:lnSpc>
              <a:buFont typeface="Arial" panose="020B0604020202020204" pitchFamily="34" charset="0"/>
              <a:buChar char="•"/>
            </a:pPr>
            <a:r>
              <a:rPr lang="en-US" sz="2800" dirty="0">
                <a:latin typeface="+mn-lt"/>
                <a:ea typeface="Open Sans" panose="020B0606030504020204" pitchFamily="34" charset="0"/>
                <a:cs typeface="Open Sans" panose="020B0606030504020204" pitchFamily="34" charset="0"/>
              </a:rPr>
              <a:t>Cost-Benefit Analysis</a:t>
            </a:r>
          </a:p>
          <a:p>
            <a:pPr marL="457200" indent="-457200">
              <a:lnSpc>
                <a:spcPct val="110000"/>
              </a:lnSpc>
              <a:buFont typeface="Arial" panose="020B0604020202020204" pitchFamily="34" charset="0"/>
              <a:buChar char="•"/>
            </a:pPr>
            <a:endParaRPr lang="en-US" sz="2800" dirty="0">
              <a:latin typeface="+mn-lt"/>
              <a:ea typeface="Open Sans" panose="020B0606030504020204" pitchFamily="34" charset="0"/>
              <a:cs typeface="Open Sans" panose="020B0606030504020204" pitchFamily="34" charset="0"/>
            </a:endParaRPr>
          </a:p>
          <a:p>
            <a:pPr>
              <a:lnSpc>
                <a:spcPct val="110000"/>
              </a:lnSpc>
            </a:pPr>
            <a:endParaRPr lang="en-US" sz="2800" dirty="0">
              <a:latin typeface="+mn-lt"/>
              <a:ea typeface="Open Sans" panose="020B0606030504020204" pitchFamily="34" charset="0"/>
              <a:cs typeface="Open Sans" panose="020B0606030504020204" pitchFamily="34" charset="0"/>
            </a:endParaRPr>
          </a:p>
          <a:p>
            <a:pPr marL="457200" indent="-457200">
              <a:lnSpc>
                <a:spcPct val="110000"/>
              </a:lnSpc>
              <a:buFont typeface="Arial" panose="020B0604020202020204" pitchFamily="34" charset="0"/>
              <a:buChar char="•"/>
            </a:pPr>
            <a:endParaRPr lang="en-US" sz="2800" dirty="0">
              <a:latin typeface="+mn-lt"/>
              <a:ea typeface="Open Sans" panose="020B0606030504020204" pitchFamily="34" charset="0"/>
              <a:cs typeface="Open Sans" panose="020B0606030504020204" pitchFamily="34" charset="0"/>
            </a:endParaRPr>
          </a:p>
          <a:p>
            <a:pPr>
              <a:lnSpc>
                <a:spcPct val="110000"/>
              </a:lnSpc>
            </a:pPr>
            <a:endParaRPr lang="en-US" sz="2800" dirty="0">
              <a:latin typeface="+mn-lt"/>
              <a:ea typeface="Open Sans" panose="020B0606030504020204" pitchFamily="34" charset="0"/>
              <a:cs typeface="Open Sans" panose="020B0606030504020204" pitchFamily="34" charset="0"/>
            </a:endParaRPr>
          </a:p>
          <a:p>
            <a:pPr>
              <a:lnSpc>
                <a:spcPct val="110000"/>
              </a:lnSpc>
            </a:pPr>
            <a:endParaRPr lang="en-US" sz="2800" dirty="0">
              <a:latin typeface="+mn-lt"/>
              <a:ea typeface="Open Sans" panose="020B0606030504020204" pitchFamily="34" charset="0"/>
              <a:cs typeface="Open Sans" panose="020B0606030504020204" pitchFamily="34" charset="0"/>
            </a:endParaRPr>
          </a:p>
          <a:p>
            <a:pPr marL="342900" indent="-342900">
              <a:lnSpc>
                <a:spcPct val="110000"/>
              </a:lnSpc>
              <a:buFont typeface="Arial" panose="020B0604020202020204" pitchFamily="34" charset="0"/>
              <a:buChar char="•"/>
            </a:pPr>
            <a:endParaRPr lang="en-US" sz="2800" dirty="0">
              <a:latin typeface="+mn-lt"/>
              <a:ea typeface="Open Sans" panose="020B0606030504020204" pitchFamily="34" charset="0"/>
              <a:cs typeface="Open Sans" panose="020B0606030504020204" pitchFamily="34" charset="0"/>
            </a:endParaRPr>
          </a:p>
          <a:p>
            <a:pPr marL="342900" indent="-342900">
              <a:lnSpc>
                <a:spcPct val="110000"/>
              </a:lnSpc>
              <a:buFont typeface="Arial" panose="020B0604020202020204" pitchFamily="34" charset="0"/>
              <a:buChar char="•"/>
            </a:pPr>
            <a:endParaRPr lang="en-US" sz="2800" dirty="0">
              <a:latin typeface="+mn-lt"/>
              <a:ea typeface="Open Sans" panose="020B0606030504020204" pitchFamily="34" charset="0"/>
              <a:cs typeface="Open Sans" panose="020B0606030504020204" pitchFamily="34" charset="0"/>
            </a:endParaRPr>
          </a:p>
          <a:p>
            <a:pPr marL="342900" indent="-342900">
              <a:lnSpc>
                <a:spcPct val="110000"/>
              </a:lnSpc>
              <a:buFont typeface="Arial" panose="020B0604020202020204" pitchFamily="34" charset="0"/>
              <a:buChar char="•"/>
            </a:pPr>
            <a:endParaRPr lang="en-US" sz="2800" dirty="0">
              <a:latin typeface="+mn-lt"/>
              <a:ea typeface="Open Sans" panose="020B0606030504020204" pitchFamily="34" charset="0"/>
              <a:cs typeface="Open Sans" panose="020B0606030504020204" pitchFamily="34" charset="0"/>
            </a:endParaRPr>
          </a:p>
          <a:p>
            <a:pPr marL="342900" indent="-342900">
              <a:lnSpc>
                <a:spcPct val="110000"/>
              </a:lnSpc>
              <a:buFont typeface="Arial" panose="020B0604020202020204" pitchFamily="34" charset="0"/>
              <a:buChar char="•"/>
            </a:pPr>
            <a:endParaRPr lang="en-US" sz="2800" dirty="0">
              <a:latin typeface="+mn-lt"/>
              <a:ea typeface="Open Sans" panose="020B0606030504020204" pitchFamily="34" charset="0"/>
              <a:cs typeface="Open Sans" panose="020B0606030504020204" pitchFamily="34" charset="0"/>
            </a:endParaRPr>
          </a:p>
          <a:p>
            <a:pPr>
              <a:lnSpc>
                <a:spcPct val="110000"/>
              </a:lnSpc>
            </a:pPr>
            <a:endParaRPr lang="en-US" sz="2800" dirty="0">
              <a:latin typeface="+mn-lt"/>
              <a:ea typeface="Open Sans" panose="020B0606030504020204" pitchFamily="34" charset="0"/>
              <a:cs typeface="Open Sans" panose="020B0606030504020204" pitchFamily="34" charset="0"/>
            </a:endParaRPr>
          </a:p>
          <a:p>
            <a:pPr algn="ctr">
              <a:lnSpc>
                <a:spcPct val="110000"/>
              </a:lnSpc>
            </a:pPr>
            <a:r>
              <a:rPr lang="en-US" sz="2800" dirty="0">
                <a:ea typeface="Open Sans" panose="020B0606030504020204" pitchFamily="34" charset="0"/>
                <a:cs typeface="Open Sans" panose="020B0606030504020204" pitchFamily="34" charset="0"/>
              </a:rPr>
              <a:t>Estimates above are based on 28</a:t>
            </a:r>
            <a:r>
              <a:rPr lang="en-US" sz="2800" baseline="30000" dirty="0">
                <a:ea typeface="Open Sans" panose="020B0606030504020204" pitchFamily="34" charset="0"/>
                <a:cs typeface="Open Sans" panose="020B0606030504020204" pitchFamily="34" charset="0"/>
              </a:rPr>
              <a:t>th</a:t>
            </a:r>
            <a:r>
              <a:rPr lang="en-US" sz="2800" dirty="0">
                <a:ea typeface="Open Sans" panose="020B0606030504020204" pitchFamily="34" charset="0"/>
                <a:cs typeface="Open Sans" panose="020B0606030504020204" pitchFamily="34" charset="0"/>
              </a:rPr>
              <a:t> CSI Computer Security Conference</a:t>
            </a:r>
            <a:endParaRPr lang="en-US" sz="2800" dirty="0">
              <a:latin typeface="+mn-lt"/>
              <a:ea typeface="Open Sans" panose="020B0606030504020204" pitchFamily="34" charset="0"/>
              <a:cs typeface="Open Sans" panose="020B0606030504020204" pitchFamily="34" charset="0"/>
            </a:endParaRPr>
          </a:p>
          <a:p>
            <a:pPr marL="342900" indent="-342900">
              <a:lnSpc>
                <a:spcPct val="110000"/>
              </a:lnSpc>
              <a:buFont typeface="Arial" panose="020B0604020202020204" pitchFamily="34" charset="0"/>
              <a:buChar char="•"/>
            </a:pPr>
            <a:endParaRPr lang="en-US" sz="2800" dirty="0">
              <a:latin typeface="+mn-lt"/>
              <a:ea typeface="Open Sans" panose="020B0606030504020204" pitchFamily="34" charset="0"/>
              <a:cs typeface="Open Sans" panose="020B0606030504020204" pitchFamily="34" charset="0"/>
            </a:endParaRPr>
          </a:p>
        </p:txBody>
      </p:sp>
      <p:sp>
        <p:nvSpPr>
          <p:cNvPr id="32" name="Rectangle 6">
            <a:extLst>
              <a:ext uri="{FF2B5EF4-FFF2-40B4-BE49-F238E27FC236}">
                <a16:creationId xmlns:a16="http://schemas.microsoft.com/office/drawing/2014/main" id="{72A12B13-CB91-4177-B985-2E38309645AD}"/>
              </a:ext>
            </a:extLst>
          </p:cNvPr>
          <p:cNvSpPr>
            <a:spLocks noChangeArrowheads="1"/>
          </p:cNvSpPr>
          <p:nvPr/>
        </p:nvSpPr>
        <p:spPr bwMode="auto">
          <a:xfrm>
            <a:off x="0" y="32004000"/>
            <a:ext cx="43891200" cy="914400"/>
          </a:xfrm>
          <a:prstGeom prst="rect">
            <a:avLst/>
          </a:prstGeom>
          <a:solidFill>
            <a:srgbClr val="C8C8C8"/>
          </a:solidFill>
          <a:ln w="38100">
            <a:noFill/>
            <a:miter lim="800000"/>
          </a:ln>
        </p:spPr>
        <p:txBody>
          <a:bodyPr lIns="137160" tIns="68580" rIns="137160" bIns="68580" anchor="ctr"/>
          <a:lstStyle>
            <a:defPPr>
              <a:defRPr kern="1200" smtId="4294967295"/>
            </a:defPPr>
          </a:lstStyle>
          <a:p>
            <a:pPr algn="ctr" defTabSz="4703763"/>
            <a:endParaRPr lang="en-US" sz="5400" b="1">
              <a:solidFill>
                <a:schemeClr val="tx2"/>
              </a:solidFill>
              <a:latin typeface="Gill Sans" pitchFamily="34" charset="0"/>
            </a:endParaRPr>
          </a:p>
        </p:txBody>
      </p:sp>
      <p:sp>
        <p:nvSpPr>
          <p:cNvPr id="42" name="TextBox 41">
            <a:extLst>
              <a:ext uri="{FF2B5EF4-FFF2-40B4-BE49-F238E27FC236}">
                <a16:creationId xmlns:a16="http://schemas.microsoft.com/office/drawing/2014/main" id="{3631CCAA-9075-4147-B68D-E6A806B7CC1A}"/>
              </a:ext>
            </a:extLst>
          </p:cNvPr>
          <p:cNvSpPr txBox="1"/>
          <p:nvPr/>
        </p:nvSpPr>
        <p:spPr>
          <a:xfrm>
            <a:off x="14609338" y="7483714"/>
            <a:ext cx="4674998" cy="646331"/>
          </a:xfrm>
          <a:prstGeom prst="rect">
            <a:avLst/>
          </a:prstGeom>
          <a:ln>
            <a:noFill/>
          </a:ln>
          <a:effectLst>
            <a:outerShdw dist="444500" dir="10800000" algn="tl" rotWithShape="0">
              <a:srgbClr val="B41E1E"/>
            </a:outerShdw>
          </a:effectLst>
        </p:spPr>
        <p:style>
          <a:lnRef idx="2">
            <a:schemeClr val="dk1"/>
          </a:lnRef>
          <a:fillRef idx="1">
            <a:schemeClr val="lt1"/>
          </a:fillRef>
          <a:effectRef idx="0">
            <a:schemeClr val="dk1"/>
          </a:effectRef>
          <a:fontRef idx="minor">
            <a:schemeClr val="dk1"/>
          </a:fontRef>
        </p:style>
        <p:txBody>
          <a:bodyPr wrap="none" lIns="274320" rtlCol="0">
            <a:spAutoFit/>
          </a:bodyPr>
          <a:lstStyle/>
          <a:p>
            <a:pPr defTabSz="4702588">
              <a:defRPr/>
            </a:pPr>
            <a:r>
              <a:rPr lang="en-US" sz="3600">
                <a:solidFill>
                  <a:srgbClr val="B41E1E"/>
                </a:solidFill>
                <a:latin typeface="Bree Serif" panose="02000503040000020004" pitchFamily="2" charset="0"/>
              </a:rPr>
              <a:t>Evaluation &amp; Results</a:t>
            </a:r>
          </a:p>
        </p:txBody>
      </p:sp>
      <p:sp>
        <p:nvSpPr>
          <p:cNvPr id="29" name="Rectangle 6">
            <a:extLst>
              <a:ext uri="{FF2B5EF4-FFF2-40B4-BE49-F238E27FC236}">
                <a16:creationId xmlns:a16="http://schemas.microsoft.com/office/drawing/2014/main" id="{47C6AF10-24BC-4066-AB46-70C80B98BC7F}"/>
              </a:ext>
            </a:extLst>
          </p:cNvPr>
          <p:cNvSpPr>
            <a:spLocks noChangeArrowheads="1"/>
          </p:cNvSpPr>
          <p:nvPr/>
        </p:nvSpPr>
        <p:spPr bwMode="auto">
          <a:xfrm>
            <a:off x="0" y="3173"/>
            <a:ext cx="43891200" cy="6668559"/>
          </a:xfrm>
          <a:prstGeom prst="rect">
            <a:avLst/>
          </a:prstGeom>
          <a:blipFill>
            <a:blip r:embed="rId2"/>
            <a:stretch>
              <a:fillRect/>
            </a:stretch>
          </a:blipFill>
          <a:ln w="38100">
            <a:noFill/>
            <a:miter lim="800000"/>
          </a:ln>
        </p:spPr>
        <p:txBody>
          <a:bodyPr lIns="137160" tIns="68580" rIns="137160" bIns="68580" anchor="ctr"/>
          <a:lstStyle>
            <a:defPPr>
              <a:defRPr kern="1200" smtId="4294967295"/>
            </a:defPPr>
          </a:lstStyle>
          <a:p>
            <a:pPr algn="ctr" defTabSz="4703763"/>
            <a:endParaRPr lang="en-US" sz="5400" b="1">
              <a:solidFill>
                <a:schemeClr val="tx2"/>
              </a:solidFill>
              <a:latin typeface="Gill Sans" pitchFamily="34" charset="0"/>
            </a:endParaRPr>
          </a:p>
        </p:txBody>
      </p:sp>
      <p:sp>
        <p:nvSpPr>
          <p:cNvPr id="31" name="Text Placeholder 5">
            <a:extLst>
              <a:ext uri="{FF2B5EF4-FFF2-40B4-BE49-F238E27FC236}">
                <a16:creationId xmlns:a16="http://schemas.microsoft.com/office/drawing/2014/main" id="{5FEC3BC6-E948-4968-80A0-D066A0FA2B89}"/>
              </a:ext>
            </a:extLst>
          </p:cNvPr>
          <p:cNvSpPr txBox="1"/>
          <p:nvPr/>
        </p:nvSpPr>
        <p:spPr>
          <a:xfrm>
            <a:off x="3657600" y="914400"/>
            <a:ext cx="36576000" cy="2937440"/>
          </a:xfrm>
          <a:prstGeom prst="rect">
            <a:avLst/>
          </a:prstGeom>
        </p:spPr>
        <p:txBody>
          <a:bodyPr lIns="0" tIns="0" rIns="0" bIns="0">
            <a:noAutofit/>
          </a:bodyPr>
          <a:lstStyle>
            <a:defPPr>
              <a:defRPr kern="1200" smtId="4294967295"/>
            </a:defPPr>
            <a:lvl1pPr marL="0" marR="0" indent="0" algn="l" defTabSz="3783013" rtl="0" eaLnBrk="1" fontAlgn="auto" latinLnBrk="0" hangingPunct="1">
              <a:lnSpc>
                <a:spcPct val="100000"/>
              </a:lnSpc>
              <a:spcBef>
                <a:spcPts val="600"/>
              </a:spcBef>
              <a:spcAft>
                <a:spcPct val="0"/>
              </a:spcAft>
              <a:buClrTx/>
              <a:buSzTx/>
              <a:buFontTx/>
              <a:buNone/>
              <a:defRPr sz="6000" kern="1200" baseline="0">
                <a:solidFill>
                  <a:schemeClr val="tx2"/>
                </a:solidFill>
                <a:latin typeface="Franklin Gothic Heavy" pitchFamily="34" charset="0"/>
                <a:ea typeface="+mn-ea"/>
                <a:cs typeface="+mn-cs"/>
              </a:defRPr>
            </a:lvl1pPr>
            <a:lvl2pPr marL="1880543" indent="0" algn="l" defTabSz="3761086" rtl="0" eaLnBrk="1" latinLnBrk="0" hangingPunct="1">
              <a:spcBef>
                <a:spcPct val="20000"/>
              </a:spcBef>
              <a:buFontTx/>
              <a:buNone/>
              <a:defRPr sz="11500" kern="1200">
                <a:solidFill>
                  <a:schemeClr val="tx1"/>
                </a:solidFill>
                <a:latin typeface="+mn-lt"/>
                <a:ea typeface="+mn-ea"/>
                <a:cs typeface="+mn-cs"/>
              </a:defRPr>
            </a:lvl2pPr>
            <a:lvl3pPr marL="3761086" indent="0" algn="l" defTabSz="3761086" rtl="0" eaLnBrk="1" latinLnBrk="0" hangingPunct="1">
              <a:spcBef>
                <a:spcPct val="20000"/>
              </a:spcBef>
              <a:buFontTx/>
              <a:buNone/>
              <a:defRPr sz="9900" kern="1200">
                <a:solidFill>
                  <a:schemeClr val="tx1"/>
                </a:solidFill>
                <a:latin typeface="+mn-lt"/>
                <a:ea typeface="+mn-ea"/>
                <a:cs typeface="+mn-cs"/>
              </a:defRPr>
            </a:lvl3pPr>
            <a:lvl4pPr marL="5641629" indent="0" algn="l" defTabSz="3761086" rtl="0" eaLnBrk="1" latinLnBrk="0" hangingPunct="1">
              <a:spcBef>
                <a:spcPct val="20000"/>
              </a:spcBef>
              <a:buFontTx/>
              <a:buNone/>
              <a:defRPr sz="8200" kern="1200">
                <a:solidFill>
                  <a:schemeClr val="tx1"/>
                </a:solidFill>
                <a:latin typeface="+mn-lt"/>
                <a:ea typeface="+mn-ea"/>
                <a:cs typeface="+mn-cs"/>
              </a:defRPr>
            </a:lvl4pPr>
            <a:lvl5pPr marL="7522172" indent="0" algn="l" defTabSz="3761086" rtl="0" eaLnBrk="1" latinLnBrk="0" hangingPunct="1">
              <a:spcBef>
                <a:spcPct val="20000"/>
              </a:spcBef>
              <a:buFontTx/>
              <a:buNone/>
              <a:defRPr sz="8200" kern="1200">
                <a:solidFill>
                  <a:schemeClr val="tx1"/>
                </a:solidFill>
                <a:latin typeface="+mn-lt"/>
                <a:ea typeface="+mn-ea"/>
                <a:cs typeface="+mn-cs"/>
              </a:defRPr>
            </a:lvl5pPr>
            <a:lvl6pPr marL="10342988"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6pPr>
            <a:lvl7pPr marL="12223531"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7pPr>
            <a:lvl8pPr marL="14104074"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8pPr>
            <a:lvl9pPr marL="15984617"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9pPr>
          </a:lstStyle>
          <a:p>
            <a:pPr algn="ctr" defTabSz="3761086">
              <a:spcBef>
                <a:spcPct val="20000"/>
              </a:spcBef>
              <a:defRPr/>
            </a:pPr>
            <a:r>
              <a:rPr lang="en-US" sz="8500">
                <a:solidFill>
                  <a:schemeClr val="bg1"/>
                </a:solidFill>
                <a:latin typeface="Bree Serif" panose="02000503040000020004" pitchFamily="2" charset="0"/>
              </a:rPr>
              <a:t>Intrusion Detection System in Cloud Computing</a:t>
            </a:r>
          </a:p>
          <a:p>
            <a:pPr algn="ctr" defTabSz="3761086">
              <a:spcBef>
                <a:spcPct val="20000"/>
              </a:spcBef>
              <a:defRPr/>
            </a:pPr>
            <a:r>
              <a:rPr lang="en-US" sz="8500">
                <a:solidFill>
                  <a:schemeClr val="bg1"/>
                </a:solidFill>
                <a:latin typeface="Bree Serif" panose="02000503040000020004" pitchFamily="2" charset="0"/>
              </a:rPr>
              <a:t>MIS 596 – Fundamentals of Cloud Computing and its Design Strategies</a:t>
            </a:r>
          </a:p>
        </p:txBody>
      </p:sp>
      <p:sp>
        <p:nvSpPr>
          <p:cNvPr id="33" name="Text Placeholder 5">
            <a:extLst>
              <a:ext uri="{FF2B5EF4-FFF2-40B4-BE49-F238E27FC236}">
                <a16:creationId xmlns:a16="http://schemas.microsoft.com/office/drawing/2014/main" id="{BAA8A2E6-4453-4E9E-A98A-0EBBF57AF1A7}"/>
              </a:ext>
            </a:extLst>
          </p:cNvPr>
          <p:cNvSpPr txBox="1"/>
          <p:nvPr/>
        </p:nvSpPr>
        <p:spPr>
          <a:xfrm>
            <a:off x="3657600" y="4115931"/>
            <a:ext cx="37338000" cy="1895904"/>
          </a:xfrm>
          <a:prstGeom prst="rect">
            <a:avLst/>
          </a:prstGeom>
        </p:spPr>
        <p:txBody>
          <a:bodyPr wrap="square" lIns="0" tIns="0" rIns="0" bIns="0">
            <a:spAutoFit/>
          </a:bodyPr>
          <a:lstStyle>
            <a:defPPr>
              <a:defRPr kern="1200" smtId="4294967295"/>
            </a:defPPr>
            <a:lvl1pPr marL="0" marR="0" indent="0" algn="l" defTabSz="3761086" rtl="0" eaLnBrk="1" fontAlgn="auto" latinLnBrk="0" hangingPunct="1">
              <a:lnSpc>
                <a:spcPct val="100000"/>
              </a:lnSpc>
              <a:spcBef>
                <a:spcPct val="20000"/>
              </a:spcBef>
              <a:spcAft>
                <a:spcPct val="0"/>
              </a:spcAft>
              <a:buClrTx/>
              <a:buSzTx/>
              <a:buFont typeface="Arial" pitchFamily="34" charset="0"/>
              <a:buNone/>
              <a:defRPr sz="6000" kern="1200" baseline="0">
                <a:solidFill>
                  <a:schemeClr val="tx2"/>
                </a:solidFill>
                <a:latin typeface="Franklin Gothic Heavy" pitchFamily="34" charset="0"/>
                <a:ea typeface="+mn-ea"/>
                <a:cs typeface="+mn-cs"/>
              </a:defRPr>
            </a:lvl1pPr>
            <a:lvl2pPr marL="1880543" indent="0" algn="l" defTabSz="3761086" rtl="0" eaLnBrk="1" latinLnBrk="0" hangingPunct="1">
              <a:spcBef>
                <a:spcPct val="20000"/>
              </a:spcBef>
              <a:buFontTx/>
              <a:buNone/>
              <a:defRPr sz="11500" kern="1200">
                <a:solidFill>
                  <a:schemeClr val="tx1"/>
                </a:solidFill>
                <a:latin typeface="+mn-lt"/>
                <a:ea typeface="+mn-ea"/>
                <a:cs typeface="+mn-cs"/>
              </a:defRPr>
            </a:lvl2pPr>
            <a:lvl3pPr marL="3761086" indent="0" algn="l" defTabSz="3761086" rtl="0" eaLnBrk="1" latinLnBrk="0" hangingPunct="1">
              <a:spcBef>
                <a:spcPct val="20000"/>
              </a:spcBef>
              <a:buFontTx/>
              <a:buNone/>
              <a:defRPr sz="9900" kern="1200">
                <a:solidFill>
                  <a:schemeClr val="tx1"/>
                </a:solidFill>
                <a:latin typeface="+mn-lt"/>
                <a:ea typeface="+mn-ea"/>
                <a:cs typeface="+mn-cs"/>
              </a:defRPr>
            </a:lvl3pPr>
            <a:lvl4pPr marL="5641629" indent="0" algn="l" defTabSz="3761086" rtl="0" eaLnBrk="1" latinLnBrk="0" hangingPunct="1">
              <a:spcBef>
                <a:spcPct val="20000"/>
              </a:spcBef>
              <a:buFontTx/>
              <a:buNone/>
              <a:defRPr sz="8200" kern="1200">
                <a:solidFill>
                  <a:schemeClr val="tx1"/>
                </a:solidFill>
                <a:latin typeface="+mn-lt"/>
                <a:ea typeface="+mn-ea"/>
                <a:cs typeface="+mn-cs"/>
              </a:defRPr>
            </a:lvl4pPr>
            <a:lvl5pPr marL="7522172" indent="0" algn="l" defTabSz="3761086" rtl="0" eaLnBrk="1" latinLnBrk="0" hangingPunct="1">
              <a:spcBef>
                <a:spcPct val="20000"/>
              </a:spcBef>
              <a:buFontTx/>
              <a:buNone/>
              <a:defRPr sz="8200" kern="1200">
                <a:solidFill>
                  <a:schemeClr val="tx1"/>
                </a:solidFill>
                <a:latin typeface="+mn-lt"/>
                <a:ea typeface="+mn-ea"/>
                <a:cs typeface="+mn-cs"/>
              </a:defRPr>
            </a:lvl5pPr>
            <a:lvl6pPr marL="10342988"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6pPr>
            <a:lvl7pPr marL="12223531"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7pPr>
            <a:lvl8pPr marL="14104074"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8pPr>
            <a:lvl9pPr marL="15984617"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9pPr>
          </a:lstStyle>
          <a:p>
            <a:pPr algn="ctr">
              <a:defRPr/>
            </a:pPr>
            <a:r>
              <a:rPr lang="en-US" sz="5600">
                <a:solidFill>
                  <a:schemeClr val="bg1"/>
                </a:solidFill>
                <a:latin typeface="Open Sans" panose="020B0606030504020204" pitchFamily="34" charset="0"/>
                <a:ea typeface="Open Sans" panose="020B0606030504020204" pitchFamily="34" charset="0"/>
                <a:cs typeface="Open Sans" panose="020B0606030504020204" pitchFamily="34" charset="0"/>
              </a:rPr>
              <a:t>Ankeet Bhattacharya, Madhvika Sehgal, Sree Charan Shatdarsanam, Mehak Sood, Shubhang Tripathi, Pooja Tyagi</a:t>
            </a:r>
          </a:p>
          <a:p>
            <a:pPr algn="ctr">
              <a:defRPr/>
            </a:pPr>
            <a:r>
              <a:rPr lang="en-US" sz="5600">
                <a:solidFill>
                  <a:schemeClr val="bg1"/>
                </a:solidFill>
                <a:latin typeface="Open Sans" panose="020B0606030504020204" pitchFamily="34" charset="0"/>
                <a:ea typeface="Open Sans" panose="020B0606030504020204" pitchFamily="34" charset="0"/>
                <a:cs typeface="Open Sans" panose="020B0606030504020204" pitchFamily="34" charset="0"/>
              </a:rPr>
              <a:t>University of Arizona – Eller College of Management</a:t>
            </a:r>
          </a:p>
        </p:txBody>
      </p:sp>
      <p:sp>
        <p:nvSpPr>
          <p:cNvPr id="2" name="TextBox 19">
            <a:extLst>
              <a:ext uri="{FF2B5EF4-FFF2-40B4-BE49-F238E27FC236}">
                <a16:creationId xmlns:a16="http://schemas.microsoft.com/office/drawing/2014/main" id="{B463FC69-D7D6-45C7-99BA-E903BD590AEA}"/>
              </a:ext>
            </a:extLst>
          </p:cNvPr>
          <p:cNvSpPr txBox="1">
            <a:spLocks noChangeArrowheads="1"/>
          </p:cNvSpPr>
          <p:nvPr/>
        </p:nvSpPr>
        <p:spPr bwMode="auto">
          <a:xfrm>
            <a:off x="14142720" y="8062726"/>
            <a:ext cx="11619770" cy="5295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18" tIns="45709" rIns="91418" bIns="45709" anchor="t">
            <a:spAutoFit/>
          </a:bodyPr>
          <a:lstStyle>
            <a:defPPr>
              <a:defRPr kern="1200" smtId="4294967295"/>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pPr>
              <a:lnSpc>
                <a:spcPct val="110000"/>
              </a:lnSpc>
            </a:pPr>
            <a:r>
              <a:rPr lang="en-US" sz="2800">
                <a:latin typeface="+mj-lt"/>
                <a:ea typeface="Open Sans"/>
                <a:cs typeface="Arial"/>
              </a:rPr>
              <a:t>The confusion matrix result is as below:</a:t>
            </a:r>
          </a:p>
        </p:txBody>
      </p:sp>
      <p:graphicFrame>
        <p:nvGraphicFramePr>
          <p:cNvPr id="4" name="Table 4">
            <a:extLst>
              <a:ext uri="{FF2B5EF4-FFF2-40B4-BE49-F238E27FC236}">
                <a16:creationId xmlns:a16="http://schemas.microsoft.com/office/drawing/2014/main" id="{0F634653-8BBB-4755-AF37-FF8969886C46}"/>
              </a:ext>
            </a:extLst>
          </p:cNvPr>
          <p:cNvGraphicFramePr>
            <a:graphicFrameLocks noGrp="1"/>
          </p:cNvGraphicFramePr>
          <p:nvPr>
            <p:extLst>
              <p:ext uri="{D42A27DB-BD31-4B8C-83A1-F6EECF244321}">
                <p14:modId xmlns:p14="http://schemas.microsoft.com/office/powerpoint/2010/main" val="3195670932"/>
              </p:ext>
            </p:extLst>
          </p:nvPr>
        </p:nvGraphicFramePr>
        <p:xfrm>
          <a:off x="14285512" y="8770632"/>
          <a:ext cx="11058868" cy="4217034"/>
        </p:xfrm>
        <a:graphic>
          <a:graphicData uri="http://schemas.openxmlformats.org/drawingml/2006/table">
            <a:tbl>
              <a:tblPr firstRow="1" bandRow="1">
                <a:tableStyleId>{D7AC3CCA-C797-4891-BE02-D94E43425B78}</a:tableStyleId>
              </a:tblPr>
              <a:tblGrid>
                <a:gridCol w="2482055">
                  <a:extLst>
                    <a:ext uri="{9D8B030D-6E8A-4147-A177-3AD203B41FA5}">
                      <a16:colId xmlns:a16="http://schemas.microsoft.com/office/drawing/2014/main" val="2450949923"/>
                    </a:ext>
                  </a:extLst>
                </a:gridCol>
                <a:gridCol w="2287066">
                  <a:extLst>
                    <a:ext uri="{9D8B030D-6E8A-4147-A177-3AD203B41FA5}">
                      <a16:colId xmlns:a16="http://schemas.microsoft.com/office/drawing/2014/main" val="3506715482"/>
                    </a:ext>
                  </a:extLst>
                </a:gridCol>
                <a:gridCol w="1866200">
                  <a:extLst>
                    <a:ext uri="{9D8B030D-6E8A-4147-A177-3AD203B41FA5}">
                      <a16:colId xmlns:a16="http://schemas.microsoft.com/office/drawing/2014/main" val="1890859977"/>
                    </a:ext>
                  </a:extLst>
                </a:gridCol>
                <a:gridCol w="1875836">
                  <a:extLst>
                    <a:ext uri="{9D8B030D-6E8A-4147-A177-3AD203B41FA5}">
                      <a16:colId xmlns:a16="http://schemas.microsoft.com/office/drawing/2014/main" val="1587862037"/>
                    </a:ext>
                  </a:extLst>
                </a:gridCol>
                <a:gridCol w="2547711">
                  <a:extLst>
                    <a:ext uri="{9D8B030D-6E8A-4147-A177-3AD203B41FA5}">
                      <a16:colId xmlns:a16="http://schemas.microsoft.com/office/drawing/2014/main" val="2900527233"/>
                    </a:ext>
                  </a:extLst>
                </a:gridCol>
              </a:tblGrid>
              <a:tr h="702839">
                <a:tc>
                  <a:txBody>
                    <a:bodyPr/>
                    <a:lstStyle/>
                    <a:p>
                      <a:pPr algn="ctr"/>
                      <a:endParaRPr lang="en-US" sz="2800">
                        <a:solidFill>
                          <a:schemeClr val="bg1"/>
                        </a:solidFill>
                        <a:latin typeface="Open Sans" panose="020B0604020202020204" charset="0"/>
                        <a:ea typeface="Open Sans" panose="020B0604020202020204" charset="0"/>
                        <a:cs typeface="Open Sans" panose="020B0604020202020204" charset="0"/>
                      </a:endParaRPr>
                    </a:p>
                  </a:txBody>
                  <a:tcPr anchor="ctr">
                    <a:solidFill>
                      <a:srgbClr val="545454"/>
                    </a:solidFill>
                  </a:tcPr>
                </a:tc>
                <a:tc>
                  <a:txBody>
                    <a:bodyPr/>
                    <a:lstStyle/>
                    <a:p>
                      <a:pPr algn="ctr"/>
                      <a:r>
                        <a:rPr lang="en-US" sz="2800">
                          <a:solidFill>
                            <a:schemeClr val="bg1"/>
                          </a:solidFill>
                          <a:latin typeface="Open Sans" panose="020B0604020202020204" charset="0"/>
                          <a:ea typeface="Open Sans" panose="020B0604020202020204" charset="0"/>
                          <a:cs typeface="Open Sans" panose="020B0604020202020204" charset="0"/>
                        </a:rPr>
                        <a:t>Precision</a:t>
                      </a:r>
                    </a:p>
                  </a:txBody>
                  <a:tcPr anchor="ctr">
                    <a:solidFill>
                      <a:srgbClr val="545454"/>
                    </a:solidFill>
                  </a:tcPr>
                </a:tc>
                <a:tc>
                  <a:txBody>
                    <a:bodyPr/>
                    <a:lstStyle/>
                    <a:p>
                      <a:pPr algn="ctr"/>
                      <a:r>
                        <a:rPr lang="en-US" sz="2800">
                          <a:solidFill>
                            <a:schemeClr val="bg1"/>
                          </a:solidFill>
                          <a:latin typeface="Open Sans" panose="020B0604020202020204" charset="0"/>
                          <a:ea typeface="Open Sans" panose="020B0604020202020204" charset="0"/>
                          <a:cs typeface="Open Sans" panose="020B0604020202020204" charset="0"/>
                        </a:rPr>
                        <a:t>Recall</a:t>
                      </a:r>
                    </a:p>
                  </a:txBody>
                  <a:tcPr anchor="ctr">
                    <a:solidFill>
                      <a:srgbClr val="545454"/>
                    </a:solidFill>
                  </a:tcPr>
                </a:tc>
                <a:tc>
                  <a:txBody>
                    <a:bodyPr/>
                    <a:lstStyle/>
                    <a:p>
                      <a:pPr algn="ctr"/>
                      <a:r>
                        <a:rPr lang="en-US" sz="2800">
                          <a:solidFill>
                            <a:schemeClr val="bg1"/>
                          </a:solidFill>
                          <a:latin typeface="Open Sans" panose="020B0604020202020204" charset="0"/>
                          <a:ea typeface="Open Sans" panose="020B0604020202020204" charset="0"/>
                          <a:cs typeface="Open Sans" panose="020B0604020202020204" charset="0"/>
                        </a:rPr>
                        <a:t>f1-score</a:t>
                      </a:r>
                    </a:p>
                  </a:txBody>
                  <a:tcPr anchor="ctr">
                    <a:solidFill>
                      <a:srgbClr val="545454"/>
                    </a:solidFill>
                  </a:tcPr>
                </a:tc>
                <a:tc>
                  <a:txBody>
                    <a:bodyPr/>
                    <a:lstStyle/>
                    <a:p>
                      <a:pPr algn="ctr"/>
                      <a:r>
                        <a:rPr lang="en-US" sz="2800">
                          <a:solidFill>
                            <a:schemeClr val="bg1"/>
                          </a:solidFill>
                          <a:latin typeface="Open Sans" panose="020B0604020202020204" charset="0"/>
                          <a:ea typeface="Open Sans" panose="020B0604020202020204" charset="0"/>
                          <a:cs typeface="Open Sans" panose="020B0604020202020204" charset="0"/>
                        </a:rPr>
                        <a:t>Support</a:t>
                      </a:r>
                    </a:p>
                  </a:txBody>
                  <a:tcPr anchor="ctr">
                    <a:solidFill>
                      <a:srgbClr val="545454"/>
                    </a:solidFill>
                  </a:tcPr>
                </a:tc>
                <a:extLst>
                  <a:ext uri="{0D108BD9-81ED-4DB2-BD59-A6C34878D82A}">
                    <a16:rowId xmlns:a16="http://schemas.microsoft.com/office/drawing/2014/main" val="1565811375"/>
                  </a:ext>
                </a:extLst>
              </a:tr>
              <a:tr h="702839">
                <a:tc>
                  <a:txBody>
                    <a:bodyPr/>
                    <a:lstStyle/>
                    <a:p>
                      <a:pPr algn="ctr"/>
                      <a:r>
                        <a:rPr lang="en-US" sz="2400">
                          <a:solidFill>
                            <a:schemeClr val="tx1"/>
                          </a:solidFill>
                          <a:latin typeface="Open Sans" panose="020B0604020202020204" charset="0"/>
                          <a:ea typeface="Open Sans" panose="020B0604020202020204" charset="0"/>
                          <a:cs typeface="Open Sans" panose="020B0604020202020204" charset="0"/>
                        </a:rPr>
                        <a:t>Benign</a:t>
                      </a:r>
                    </a:p>
                  </a:txBody>
                  <a:tcPr anchor="ctr"/>
                </a:tc>
                <a:tc>
                  <a:txBody>
                    <a:bodyPr/>
                    <a:lstStyle/>
                    <a:p>
                      <a:pPr algn="ctr"/>
                      <a:r>
                        <a:rPr lang="en-US" sz="2800" b="1">
                          <a:solidFill>
                            <a:srgbClr val="0070C0"/>
                          </a:solidFill>
                          <a:latin typeface="Open Sans" panose="020B0604020202020204" charset="0"/>
                          <a:ea typeface="Open Sans" panose="020B0604020202020204" charset="0"/>
                          <a:cs typeface="Open Sans" panose="020B0604020202020204" charset="0"/>
                        </a:rPr>
                        <a:t>0.42</a:t>
                      </a:r>
                      <a:endParaRPr lang="en-US" sz="2400" b="1">
                        <a:solidFill>
                          <a:srgbClr val="0070C0"/>
                        </a:solidFill>
                        <a:latin typeface="Open Sans" panose="020B0604020202020204" charset="0"/>
                        <a:ea typeface="Open Sans" panose="020B0604020202020204" charset="0"/>
                        <a:cs typeface="Open Sans" panose="020B0604020202020204" charset="0"/>
                      </a:endParaRPr>
                    </a:p>
                  </a:txBody>
                  <a:tcPr anchor="ctr"/>
                </a:tc>
                <a:tc>
                  <a:txBody>
                    <a:bodyPr/>
                    <a:lstStyle/>
                    <a:p>
                      <a:pPr algn="ctr"/>
                      <a:r>
                        <a:rPr lang="en-US" sz="2400">
                          <a:latin typeface="Open Sans" panose="020B0604020202020204" charset="0"/>
                          <a:ea typeface="Open Sans" panose="020B0604020202020204" charset="0"/>
                          <a:cs typeface="Open Sans" panose="020B0604020202020204" charset="0"/>
                        </a:rPr>
                        <a:t>0.93</a:t>
                      </a:r>
                    </a:p>
                  </a:txBody>
                  <a:tcPr anchor="ctr"/>
                </a:tc>
                <a:tc>
                  <a:txBody>
                    <a:bodyPr/>
                    <a:lstStyle/>
                    <a:p>
                      <a:pPr algn="ctr"/>
                      <a:r>
                        <a:rPr lang="en-US" sz="2800" b="1">
                          <a:solidFill>
                            <a:srgbClr val="0070C0"/>
                          </a:solidFill>
                          <a:latin typeface="Open Sans" panose="020B0604020202020204" charset="0"/>
                          <a:ea typeface="Open Sans" panose="020B0604020202020204" charset="0"/>
                          <a:cs typeface="Open Sans" panose="020B0604020202020204" charset="0"/>
                        </a:rPr>
                        <a:t>0.58</a:t>
                      </a:r>
                    </a:p>
                  </a:txBody>
                  <a:tcPr anchor="ctr"/>
                </a:tc>
                <a:tc>
                  <a:txBody>
                    <a:bodyPr/>
                    <a:lstStyle/>
                    <a:p>
                      <a:pPr algn="ctr"/>
                      <a:r>
                        <a:rPr lang="en-US" sz="2400">
                          <a:latin typeface="Open Sans" panose="020B0604020202020204" charset="0"/>
                          <a:ea typeface="Open Sans" panose="020B0604020202020204" charset="0"/>
                          <a:cs typeface="Open Sans" panose="020B0604020202020204" charset="0"/>
                        </a:rPr>
                        <a:t>4901</a:t>
                      </a:r>
                    </a:p>
                  </a:txBody>
                  <a:tcPr anchor="ctr"/>
                </a:tc>
                <a:extLst>
                  <a:ext uri="{0D108BD9-81ED-4DB2-BD59-A6C34878D82A}">
                    <a16:rowId xmlns:a16="http://schemas.microsoft.com/office/drawing/2014/main" val="1361805294"/>
                  </a:ext>
                </a:extLst>
              </a:tr>
              <a:tr h="702839">
                <a:tc>
                  <a:txBody>
                    <a:bodyPr/>
                    <a:lstStyle/>
                    <a:p>
                      <a:pPr algn="ctr"/>
                      <a:r>
                        <a:rPr lang="en-US" sz="2400">
                          <a:solidFill>
                            <a:schemeClr val="tx1"/>
                          </a:solidFill>
                          <a:latin typeface="Open Sans" panose="020B0604020202020204" charset="0"/>
                          <a:ea typeface="Open Sans" panose="020B0604020202020204" charset="0"/>
                          <a:cs typeface="Open Sans" panose="020B0604020202020204" charset="0"/>
                        </a:rPr>
                        <a:t>Malicious</a:t>
                      </a:r>
                    </a:p>
                  </a:txBody>
                  <a:tcPr anchor="ctr"/>
                </a:tc>
                <a:tc>
                  <a:txBody>
                    <a:bodyPr/>
                    <a:lstStyle/>
                    <a:p>
                      <a:pPr algn="ctr"/>
                      <a:r>
                        <a:rPr lang="en-US" sz="2800" b="1">
                          <a:solidFill>
                            <a:srgbClr val="0070C0"/>
                          </a:solidFill>
                          <a:latin typeface="Open Sans" panose="020B0604020202020204" charset="0"/>
                          <a:ea typeface="Open Sans" panose="020B0604020202020204" charset="0"/>
                          <a:cs typeface="Open Sans" panose="020B0604020202020204" charset="0"/>
                        </a:rPr>
                        <a:t>0.99</a:t>
                      </a:r>
                    </a:p>
                  </a:txBody>
                  <a:tcPr anchor="ctr"/>
                </a:tc>
                <a:tc>
                  <a:txBody>
                    <a:bodyPr/>
                    <a:lstStyle/>
                    <a:p>
                      <a:pPr algn="ctr"/>
                      <a:r>
                        <a:rPr lang="en-US" sz="2400">
                          <a:latin typeface="Open Sans" panose="020B0604020202020204" charset="0"/>
                          <a:ea typeface="Open Sans" panose="020B0604020202020204" charset="0"/>
                          <a:cs typeface="Open Sans" panose="020B0604020202020204" charset="0"/>
                        </a:rPr>
                        <a:t>0.90</a:t>
                      </a:r>
                    </a:p>
                  </a:txBody>
                  <a:tcPr anchor="ctr"/>
                </a:tc>
                <a:tc>
                  <a:txBody>
                    <a:bodyPr/>
                    <a:lstStyle/>
                    <a:p>
                      <a:pPr algn="ctr"/>
                      <a:r>
                        <a:rPr lang="en-US" sz="2400">
                          <a:latin typeface="Open Sans" panose="020B0604020202020204" charset="0"/>
                          <a:ea typeface="Open Sans" panose="020B0604020202020204" charset="0"/>
                          <a:cs typeface="Open Sans" panose="020B0604020202020204" charset="0"/>
                        </a:rPr>
                        <a:t>0.94</a:t>
                      </a:r>
                    </a:p>
                  </a:txBody>
                  <a:tcPr anchor="ctr"/>
                </a:tc>
                <a:tc>
                  <a:txBody>
                    <a:bodyPr/>
                    <a:lstStyle/>
                    <a:p>
                      <a:pPr algn="ctr"/>
                      <a:r>
                        <a:rPr lang="en-US" sz="2400">
                          <a:latin typeface="Open Sans" panose="020B0604020202020204" charset="0"/>
                          <a:ea typeface="Open Sans" panose="020B0604020202020204" charset="0"/>
                          <a:cs typeface="Open Sans" panose="020B0604020202020204" charset="0"/>
                        </a:rPr>
                        <a:t>62510</a:t>
                      </a:r>
                    </a:p>
                  </a:txBody>
                  <a:tcPr anchor="ctr"/>
                </a:tc>
                <a:extLst>
                  <a:ext uri="{0D108BD9-81ED-4DB2-BD59-A6C34878D82A}">
                    <a16:rowId xmlns:a16="http://schemas.microsoft.com/office/drawing/2014/main" val="1456113982"/>
                  </a:ext>
                </a:extLst>
              </a:tr>
              <a:tr h="702839">
                <a:tc>
                  <a:txBody>
                    <a:bodyPr/>
                    <a:lstStyle/>
                    <a:p>
                      <a:pPr algn="ctr"/>
                      <a:r>
                        <a:rPr lang="en-US" sz="2400">
                          <a:solidFill>
                            <a:schemeClr val="tx1"/>
                          </a:solidFill>
                          <a:latin typeface="Open Sans" panose="020B0604020202020204" charset="0"/>
                          <a:ea typeface="Open Sans" panose="020B0604020202020204" charset="0"/>
                          <a:cs typeface="Open Sans" panose="020B0604020202020204" charset="0"/>
                        </a:rPr>
                        <a:t>Accuracy</a:t>
                      </a:r>
                    </a:p>
                  </a:txBody>
                  <a:tcPr anchor="ctr"/>
                </a:tc>
                <a:tc>
                  <a:txBody>
                    <a:bodyPr/>
                    <a:lstStyle/>
                    <a:p>
                      <a:pPr algn="ctr"/>
                      <a:endParaRPr lang="en-US" sz="2400">
                        <a:latin typeface="Open Sans" panose="020B0604020202020204" charset="0"/>
                        <a:ea typeface="Open Sans" panose="020B0604020202020204" charset="0"/>
                        <a:cs typeface="Open Sans" panose="020B0604020202020204" charset="0"/>
                      </a:endParaRPr>
                    </a:p>
                  </a:txBody>
                  <a:tcPr anchor="ctr"/>
                </a:tc>
                <a:tc>
                  <a:txBody>
                    <a:bodyPr/>
                    <a:lstStyle/>
                    <a:p>
                      <a:pPr algn="ctr"/>
                      <a:endParaRPr lang="en-US" sz="2400">
                        <a:latin typeface="Open Sans" panose="020B0604020202020204" charset="0"/>
                        <a:ea typeface="Open Sans" panose="020B0604020202020204" charset="0"/>
                        <a:cs typeface="Open Sans" panose="020B0604020202020204" charset="0"/>
                      </a:endParaRPr>
                    </a:p>
                  </a:txBody>
                  <a:tcPr anchor="ctr"/>
                </a:tc>
                <a:tc>
                  <a:txBody>
                    <a:bodyPr/>
                    <a:lstStyle/>
                    <a:p>
                      <a:pPr algn="ctr"/>
                      <a:r>
                        <a:rPr lang="en-US" sz="2400">
                          <a:latin typeface="Open Sans" panose="020B0604020202020204" charset="0"/>
                          <a:ea typeface="Open Sans" panose="020B0604020202020204" charset="0"/>
                          <a:cs typeface="Open Sans" panose="020B0604020202020204" charset="0"/>
                        </a:rPr>
                        <a:t>0.90</a:t>
                      </a:r>
                    </a:p>
                  </a:txBody>
                  <a:tcPr anchor="ctr"/>
                </a:tc>
                <a:tc>
                  <a:txBody>
                    <a:bodyPr/>
                    <a:lstStyle/>
                    <a:p>
                      <a:pPr algn="ctr"/>
                      <a:r>
                        <a:rPr lang="en-US" sz="2400">
                          <a:latin typeface="Open Sans" panose="020B0604020202020204" charset="0"/>
                          <a:ea typeface="Open Sans" panose="020B0604020202020204" charset="0"/>
                          <a:cs typeface="Open Sans" panose="020B0604020202020204" charset="0"/>
                        </a:rPr>
                        <a:t>67411</a:t>
                      </a:r>
                    </a:p>
                  </a:txBody>
                  <a:tcPr anchor="ctr"/>
                </a:tc>
                <a:extLst>
                  <a:ext uri="{0D108BD9-81ED-4DB2-BD59-A6C34878D82A}">
                    <a16:rowId xmlns:a16="http://schemas.microsoft.com/office/drawing/2014/main" val="83235117"/>
                  </a:ext>
                </a:extLst>
              </a:tr>
              <a:tr h="702839">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2400">
                          <a:solidFill>
                            <a:schemeClr val="tx1"/>
                          </a:solidFill>
                          <a:latin typeface="Open Sans" panose="020B0604020202020204" charset="0"/>
                          <a:ea typeface="Open Sans" panose="020B0604020202020204" charset="0"/>
                          <a:cs typeface="Open Sans" panose="020B0604020202020204" charset="0"/>
                        </a:rPr>
                        <a:t>Macro Avg</a:t>
                      </a:r>
                    </a:p>
                  </a:txBody>
                  <a:tcPr anchor="ctr"/>
                </a:tc>
                <a:tc>
                  <a:txBody>
                    <a:bodyPr/>
                    <a:lstStyle/>
                    <a:p>
                      <a:pPr algn="ctr"/>
                      <a:r>
                        <a:rPr lang="en-US" sz="2400">
                          <a:latin typeface="Open Sans" panose="020B0604020202020204" charset="0"/>
                          <a:ea typeface="Open Sans" panose="020B0604020202020204" charset="0"/>
                          <a:cs typeface="Open Sans" panose="020B0604020202020204" charset="0"/>
                        </a:rPr>
                        <a:t>0.71</a:t>
                      </a:r>
                    </a:p>
                  </a:txBody>
                  <a:tcPr anchor="ctr"/>
                </a:tc>
                <a:tc>
                  <a:txBody>
                    <a:bodyPr/>
                    <a:lstStyle/>
                    <a:p>
                      <a:pPr algn="ctr"/>
                      <a:r>
                        <a:rPr lang="en-US" sz="2400">
                          <a:latin typeface="Open Sans" panose="020B0604020202020204" charset="0"/>
                          <a:ea typeface="Open Sans" panose="020B0604020202020204" charset="0"/>
                          <a:cs typeface="Open Sans" panose="020B0604020202020204" charset="0"/>
                        </a:rPr>
                        <a:t>0.91</a:t>
                      </a:r>
                    </a:p>
                  </a:txBody>
                  <a:tcPr anchor="ctr"/>
                </a:tc>
                <a:tc>
                  <a:txBody>
                    <a:bodyPr/>
                    <a:lstStyle/>
                    <a:p>
                      <a:pPr algn="ctr"/>
                      <a:r>
                        <a:rPr lang="en-US" sz="2400">
                          <a:latin typeface="Open Sans" panose="020B0604020202020204" charset="0"/>
                          <a:ea typeface="Open Sans" panose="020B0604020202020204" charset="0"/>
                          <a:cs typeface="Open Sans" panose="020B0604020202020204" charset="0"/>
                        </a:rPr>
                        <a:t>0.76</a:t>
                      </a:r>
                    </a:p>
                  </a:txBody>
                  <a:tcPr anchor="ctr"/>
                </a:tc>
                <a:tc>
                  <a:txBody>
                    <a:bodyPr/>
                    <a:lstStyle/>
                    <a:p>
                      <a:pPr algn="ctr"/>
                      <a:r>
                        <a:rPr lang="en-US" sz="2400">
                          <a:latin typeface="Open Sans" panose="020B0604020202020204" charset="0"/>
                          <a:ea typeface="Open Sans" panose="020B0604020202020204" charset="0"/>
                          <a:cs typeface="Open Sans" panose="020B0604020202020204" charset="0"/>
                        </a:rPr>
                        <a:t>67411</a:t>
                      </a:r>
                    </a:p>
                  </a:txBody>
                  <a:tcPr anchor="ctr"/>
                </a:tc>
                <a:extLst>
                  <a:ext uri="{0D108BD9-81ED-4DB2-BD59-A6C34878D82A}">
                    <a16:rowId xmlns:a16="http://schemas.microsoft.com/office/drawing/2014/main" val="1731635465"/>
                  </a:ext>
                </a:extLst>
              </a:tr>
              <a:tr h="702839">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2400">
                          <a:solidFill>
                            <a:schemeClr val="tx1"/>
                          </a:solidFill>
                          <a:latin typeface="Open Sans" panose="020B0604020202020204" charset="0"/>
                          <a:ea typeface="Open Sans" panose="020B0604020202020204" charset="0"/>
                          <a:cs typeface="Open Sans" panose="020B0604020202020204" charset="0"/>
                        </a:rPr>
                        <a:t>Weighed Avg</a:t>
                      </a:r>
                    </a:p>
                  </a:txBody>
                  <a:tcPr anchor="ctr"/>
                </a:tc>
                <a:tc>
                  <a:txBody>
                    <a:bodyPr/>
                    <a:lstStyle/>
                    <a:p>
                      <a:pPr algn="ctr"/>
                      <a:r>
                        <a:rPr lang="en-US" sz="2400">
                          <a:latin typeface="Open Sans" panose="020B0604020202020204" charset="0"/>
                          <a:ea typeface="Open Sans" panose="020B0604020202020204" charset="0"/>
                          <a:cs typeface="Open Sans" panose="020B0604020202020204" charset="0"/>
                        </a:rPr>
                        <a:t>0.95</a:t>
                      </a:r>
                    </a:p>
                  </a:txBody>
                  <a:tcPr anchor="ctr"/>
                </a:tc>
                <a:tc>
                  <a:txBody>
                    <a:bodyPr/>
                    <a:lstStyle/>
                    <a:p>
                      <a:pPr algn="ctr"/>
                      <a:r>
                        <a:rPr lang="en-US" sz="2400">
                          <a:latin typeface="Open Sans" panose="020B0604020202020204" charset="0"/>
                          <a:ea typeface="Open Sans" panose="020B0604020202020204" charset="0"/>
                          <a:cs typeface="Open Sans" panose="020B0604020202020204" charset="0"/>
                        </a:rPr>
                        <a:t>0.90</a:t>
                      </a:r>
                    </a:p>
                  </a:txBody>
                  <a:tcPr anchor="ctr"/>
                </a:tc>
                <a:tc>
                  <a:txBody>
                    <a:bodyPr/>
                    <a:lstStyle/>
                    <a:p>
                      <a:pPr algn="ctr"/>
                      <a:r>
                        <a:rPr lang="en-US" sz="2400">
                          <a:latin typeface="Open Sans" panose="020B0604020202020204" charset="0"/>
                          <a:ea typeface="Open Sans" panose="020B0604020202020204" charset="0"/>
                          <a:cs typeface="Open Sans" panose="020B0604020202020204" charset="0"/>
                        </a:rPr>
                        <a:t>0.92</a:t>
                      </a:r>
                    </a:p>
                  </a:txBody>
                  <a:tcPr anchor="ctr"/>
                </a:tc>
                <a:tc>
                  <a:txBody>
                    <a:bodyPr/>
                    <a:lstStyle/>
                    <a:p>
                      <a:pPr algn="ctr"/>
                      <a:r>
                        <a:rPr lang="en-US" sz="2400">
                          <a:latin typeface="Open Sans" panose="020B0604020202020204" charset="0"/>
                          <a:ea typeface="Open Sans" panose="020B0604020202020204" charset="0"/>
                          <a:cs typeface="Open Sans" panose="020B0604020202020204" charset="0"/>
                        </a:rPr>
                        <a:t>67411</a:t>
                      </a:r>
                    </a:p>
                  </a:txBody>
                  <a:tcPr anchor="ctr"/>
                </a:tc>
                <a:extLst>
                  <a:ext uri="{0D108BD9-81ED-4DB2-BD59-A6C34878D82A}">
                    <a16:rowId xmlns:a16="http://schemas.microsoft.com/office/drawing/2014/main" val="60289960"/>
                  </a:ext>
                </a:extLst>
              </a:tr>
            </a:tbl>
          </a:graphicData>
        </a:graphic>
      </p:graphicFrame>
      <p:sp>
        <p:nvSpPr>
          <p:cNvPr id="18" name="TextBox 19">
            <a:extLst>
              <a:ext uri="{FF2B5EF4-FFF2-40B4-BE49-F238E27FC236}">
                <a16:creationId xmlns:a16="http://schemas.microsoft.com/office/drawing/2014/main" id="{99FA841A-2068-49C0-9B2A-D39DA954AB9C}"/>
              </a:ext>
            </a:extLst>
          </p:cNvPr>
          <p:cNvSpPr txBox="1">
            <a:spLocks noChangeArrowheads="1"/>
          </p:cNvSpPr>
          <p:nvPr/>
        </p:nvSpPr>
        <p:spPr bwMode="auto">
          <a:xfrm>
            <a:off x="14142720" y="13196631"/>
            <a:ext cx="11619770" cy="139362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18" tIns="45709" rIns="91418" bIns="45709" anchor="t">
            <a:spAutoFit/>
          </a:bodyPr>
          <a:lstStyle>
            <a:defPPr>
              <a:defRPr kern="1200" smtId="4294967295"/>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pPr>
              <a:lnSpc>
                <a:spcPct val="110000"/>
              </a:lnSpc>
            </a:pPr>
            <a:r>
              <a:rPr lang="en-US" sz="2800" dirty="0">
                <a:latin typeface="+mj-lt"/>
                <a:ea typeface="Open Sans"/>
                <a:cs typeface="Arial"/>
              </a:rPr>
              <a:t>The above imbalance for Benign data having f-1 score of </a:t>
            </a:r>
            <a:r>
              <a:rPr lang="en-US" sz="2800" b="1" dirty="0">
                <a:latin typeface="+mj-lt"/>
                <a:ea typeface="Open Sans"/>
                <a:cs typeface="Arial"/>
              </a:rPr>
              <a:t>0.58</a:t>
            </a:r>
            <a:r>
              <a:rPr lang="en-US" sz="2800" dirty="0">
                <a:latin typeface="+mj-lt"/>
                <a:ea typeface="Open Sans"/>
                <a:cs typeface="Arial"/>
              </a:rPr>
              <a:t> is expected since there is very less support data (# of benign record count) as compared to Malicious data in our simulated data. Hence our model is highly susceptible to detecting Malicious data with lot of accuracy. This translates to:</a:t>
            </a:r>
          </a:p>
          <a:p>
            <a:pPr marL="342900" indent="-342900">
              <a:lnSpc>
                <a:spcPct val="110000"/>
              </a:lnSpc>
              <a:buFont typeface="Arial" panose="020B0604020202020204" pitchFamily="34" charset="0"/>
              <a:buChar char="•"/>
            </a:pPr>
            <a:r>
              <a:rPr lang="en-US" sz="2800" b="1" dirty="0">
                <a:latin typeface="+mj-lt"/>
                <a:ea typeface="Open Sans"/>
                <a:cs typeface="Arial"/>
              </a:rPr>
              <a:t> 99% </a:t>
            </a:r>
            <a:r>
              <a:rPr lang="en-US" sz="2800" dirty="0">
                <a:latin typeface="+mj-lt"/>
                <a:ea typeface="Open Sans"/>
                <a:cs typeface="Arial"/>
              </a:rPr>
              <a:t>True positive rate – detects malicious attacks most of the time</a:t>
            </a:r>
          </a:p>
          <a:p>
            <a:pPr marL="342900" indent="-342900">
              <a:lnSpc>
                <a:spcPct val="110000"/>
              </a:lnSpc>
              <a:buFont typeface="Arial" panose="020B0604020202020204" pitchFamily="34" charset="0"/>
              <a:buChar char="•"/>
            </a:pPr>
            <a:r>
              <a:rPr lang="en-US" sz="2800" b="1" dirty="0">
                <a:latin typeface="+mj-lt"/>
                <a:ea typeface="Open Sans"/>
                <a:cs typeface="Arial"/>
              </a:rPr>
              <a:t> </a:t>
            </a:r>
            <a:r>
              <a:rPr lang="en-US" sz="2800" b="1" dirty="0">
                <a:solidFill>
                  <a:schemeClr val="accent6"/>
                </a:solidFill>
                <a:latin typeface="+mj-lt"/>
                <a:ea typeface="Open Sans"/>
                <a:cs typeface="Arial"/>
              </a:rPr>
              <a:t>42%</a:t>
            </a:r>
            <a:r>
              <a:rPr lang="en-US" sz="2800" dirty="0">
                <a:latin typeface="+mj-lt"/>
                <a:ea typeface="Open Sans"/>
                <a:cs typeface="Arial"/>
              </a:rPr>
              <a:t> </a:t>
            </a:r>
            <a:r>
              <a:rPr lang="en-US" sz="2800" dirty="0">
                <a:solidFill>
                  <a:schemeClr val="accent6"/>
                </a:solidFill>
                <a:latin typeface="+mj-lt"/>
                <a:ea typeface="Open Sans"/>
                <a:cs typeface="Arial"/>
              </a:rPr>
              <a:t>True negative rate </a:t>
            </a:r>
            <a:r>
              <a:rPr lang="en-US" sz="2800" dirty="0">
                <a:latin typeface="+mj-lt"/>
                <a:ea typeface="Open Sans"/>
                <a:cs typeface="Arial"/>
              </a:rPr>
              <a:t>– detects benign data and classifies correctly half of the time</a:t>
            </a:r>
          </a:p>
          <a:p>
            <a:pPr marL="342900" indent="-342900">
              <a:lnSpc>
                <a:spcPct val="110000"/>
              </a:lnSpc>
              <a:buFont typeface="Arial" panose="020B0604020202020204" pitchFamily="34" charset="0"/>
              <a:buChar char="•"/>
            </a:pPr>
            <a:r>
              <a:rPr lang="en-US" sz="2800" dirty="0"/>
              <a:t>Additional metric, the ROC_AOC (true positive vs false positive) curve measures the sensitivity, specify of the model. As seen below ROC_AOC of 92% shows a high classification performance at all classification thresholds.</a:t>
            </a:r>
            <a:endParaRPr lang="en-US" sz="2400" b="1" dirty="0"/>
          </a:p>
          <a:p>
            <a:pPr algn="just">
              <a:lnSpc>
                <a:spcPct val="110000"/>
              </a:lnSpc>
            </a:pPr>
            <a:endParaRPr lang="en-US" sz="2400" b="1" dirty="0"/>
          </a:p>
          <a:p>
            <a:pPr algn="just">
              <a:lnSpc>
                <a:spcPct val="110000"/>
              </a:lnSpc>
            </a:pPr>
            <a:endParaRPr lang="en-US" sz="2400" b="1" dirty="0"/>
          </a:p>
          <a:p>
            <a:pPr algn="just">
              <a:lnSpc>
                <a:spcPct val="110000"/>
              </a:lnSpc>
            </a:pPr>
            <a:endParaRPr lang="en-US" sz="2400" b="1" i="1" dirty="0"/>
          </a:p>
          <a:p>
            <a:pPr algn="just">
              <a:lnSpc>
                <a:spcPct val="110000"/>
              </a:lnSpc>
            </a:pPr>
            <a:endParaRPr lang="en-US" sz="2400" b="1" i="1" dirty="0"/>
          </a:p>
          <a:p>
            <a:pPr algn="just">
              <a:lnSpc>
                <a:spcPct val="110000"/>
              </a:lnSpc>
            </a:pPr>
            <a:endParaRPr lang="en-US" sz="2400" b="1" i="1" dirty="0"/>
          </a:p>
          <a:p>
            <a:pPr algn="just">
              <a:lnSpc>
                <a:spcPct val="110000"/>
              </a:lnSpc>
            </a:pPr>
            <a:endParaRPr lang="en-US" sz="2400" b="1" i="1" dirty="0"/>
          </a:p>
          <a:p>
            <a:pPr algn="just">
              <a:lnSpc>
                <a:spcPct val="110000"/>
              </a:lnSpc>
            </a:pPr>
            <a:endParaRPr lang="en-US" sz="2400" b="1" dirty="0"/>
          </a:p>
          <a:p>
            <a:pPr algn="just">
              <a:lnSpc>
                <a:spcPct val="110000"/>
              </a:lnSpc>
            </a:pPr>
            <a:endParaRPr lang="en-US" sz="2400" b="1" dirty="0"/>
          </a:p>
          <a:p>
            <a:pPr algn="just">
              <a:lnSpc>
                <a:spcPct val="110000"/>
              </a:lnSpc>
            </a:pPr>
            <a:endParaRPr lang="en-US" sz="2400" b="1" dirty="0"/>
          </a:p>
          <a:p>
            <a:pPr algn="just">
              <a:lnSpc>
                <a:spcPct val="110000"/>
              </a:lnSpc>
            </a:pPr>
            <a:endParaRPr lang="en-US" sz="2400" b="1" dirty="0"/>
          </a:p>
          <a:p>
            <a:pPr algn="just">
              <a:lnSpc>
                <a:spcPct val="110000"/>
              </a:lnSpc>
            </a:pPr>
            <a:endParaRPr lang="en-US" sz="2400" b="1" dirty="0"/>
          </a:p>
          <a:p>
            <a:pPr>
              <a:lnSpc>
                <a:spcPct val="110000"/>
              </a:lnSpc>
            </a:pPr>
            <a:endParaRPr lang="en-US" sz="2400" dirty="0"/>
          </a:p>
          <a:p>
            <a:pPr>
              <a:lnSpc>
                <a:spcPct val="110000"/>
              </a:lnSpc>
            </a:pPr>
            <a:endParaRPr lang="en-US" sz="2800" dirty="0">
              <a:latin typeface="+mj-lt"/>
              <a:ea typeface="Open Sans"/>
              <a:cs typeface="Arial"/>
            </a:endParaRPr>
          </a:p>
          <a:p>
            <a:pPr>
              <a:lnSpc>
                <a:spcPct val="110000"/>
              </a:lnSpc>
            </a:pPr>
            <a:r>
              <a:rPr lang="en-US" sz="2800" dirty="0">
                <a:latin typeface="+mj-lt"/>
                <a:ea typeface="Open Sans"/>
                <a:cs typeface="Arial"/>
              </a:rPr>
              <a:t>The above results indicate that the model is quite performant at classifying malicious data with ahigh degree of precision and accuracy despite a narrow, unbalanced data set!</a:t>
            </a:r>
          </a:p>
          <a:p>
            <a:pPr marL="342900" indent="-342900">
              <a:lnSpc>
                <a:spcPct val="110000"/>
              </a:lnSpc>
              <a:buFont typeface="Arial" panose="020B0604020202020204" pitchFamily="34" charset="0"/>
              <a:buChar char="•"/>
            </a:pPr>
            <a:endParaRPr lang="en-US" sz="2800" dirty="0">
              <a:latin typeface="+mj-lt"/>
              <a:ea typeface="Open Sans"/>
              <a:cs typeface="Arial"/>
            </a:endParaRPr>
          </a:p>
          <a:p>
            <a:pPr marL="342900" indent="-342900">
              <a:lnSpc>
                <a:spcPct val="110000"/>
              </a:lnSpc>
              <a:buFont typeface="Arial" panose="020B0604020202020204" pitchFamily="34" charset="0"/>
              <a:buChar char="•"/>
            </a:pPr>
            <a:endParaRPr lang="en-US" sz="2800" dirty="0">
              <a:latin typeface="+mj-lt"/>
              <a:ea typeface="Open Sans"/>
              <a:cs typeface="Arial"/>
            </a:endParaRPr>
          </a:p>
          <a:p>
            <a:pPr marL="342900" indent="-342900">
              <a:lnSpc>
                <a:spcPct val="110000"/>
              </a:lnSpc>
              <a:buFont typeface="Arial" panose="020B0604020202020204" pitchFamily="34" charset="0"/>
              <a:buChar char="•"/>
            </a:pPr>
            <a:endParaRPr lang="en-US" sz="2800" dirty="0">
              <a:latin typeface="+mj-lt"/>
              <a:ea typeface="Open Sans"/>
              <a:cs typeface="Arial"/>
            </a:endParaRPr>
          </a:p>
        </p:txBody>
      </p:sp>
      <p:graphicFrame>
        <p:nvGraphicFramePr>
          <p:cNvPr id="5" name="Table 6">
            <a:extLst>
              <a:ext uri="{FF2B5EF4-FFF2-40B4-BE49-F238E27FC236}">
                <a16:creationId xmlns:a16="http://schemas.microsoft.com/office/drawing/2014/main" id="{7F1C5C12-5186-461B-ABFD-76C0D6565279}"/>
              </a:ext>
            </a:extLst>
          </p:cNvPr>
          <p:cNvGraphicFramePr>
            <a:graphicFrameLocks noGrp="1"/>
          </p:cNvGraphicFramePr>
          <p:nvPr>
            <p:extLst>
              <p:ext uri="{D42A27DB-BD31-4B8C-83A1-F6EECF244321}">
                <p14:modId xmlns:p14="http://schemas.microsoft.com/office/powerpoint/2010/main" val="2861427717"/>
              </p:ext>
            </p:extLst>
          </p:nvPr>
        </p:nvGraphicFramePr>
        <p:xfrm>
          <a:off x="27889200" y="8130045"/>
          <a:ext cx="14577018" cy="8186303"/>
        </p:xfrm>
        <a:graphic>
          <a:graphicData uri="http://schemas.openxmlformats.org/drawingml/2006/table">
            <a:tbl>
              <a:tblPr firstRow="1" bandRow="1">
                <a:tableStyleId>{073A0DAA-6AF3-43AB-8588-CEC1D06C72B9}</a:tableStyleId>
              </a:tblPr>
              <a:tblGrid>
                <a:gridCol w="7288509">
                  <a:extLst>
                    <a:ext uri="{9D8B030D-6E8A-4147-A177-3AD203B41FA5}">
                      <a16:colId xmlns:a16="http://schemas.microsoft.com/office/drawing/2014/main" val="2282978187"/>
                    </a:ext>
                  </a:extLst>
                </a:gridCol>
                <a:gridCol w="7288509">
                  <a:extLst>
                    <a:ext uri="{9D8B030D-6E8A-4147-A177-3AD203B41FA5}">
                      <a16:colId xmlns:a16="http://schemas.microsoft.com/office/drawing/2014/main" val="3882774017"/>
                    </a:ext>
                  </a:extLst>
                </a:gridCol>
              </a:tblGrid>
              <a:tr h="470061">
                <a:tc>
                  <a:txBody>
                    <a:bodyPr/>
                    <a:lstStyle/>
                    <a:p>
                      <a:pPr algn="ctr"/>
                      <a:r>
                        <a:rPr lang="en-US" sz="2800"/>
                        <a:t>Pros</a:t>
                      </a:r>
                    </a:p>
                  </a:txBody>
                  <a:tcPr>
                    <a:solidFill>
                      <a:srgbClr val="4B4B4B"/>
                    </a:solidFill>
                  </a:tcPr>
                </a:tc>
                <a:tc>
                  <a:txBody>
                    <a:bodyPr/>
                    <a:lstStyle/>
                    <a:p>
                      <a:pPr algn="ctr"/>
                      <a:r>
                        <a:rPr lang="en-US" sz="2800" b="1" kern="1200">
                          <a:solidFill>
                            <a:schemeClr val="lt1"/>
                          </a:solidFill>
                          <a:latin typeface="+mn-lt"/>
                          <a:ea typeface="+mn-ea"/>
                          <a:cs typeface="+mn-cs"/>
                        </a:rPr>
                        <a:t>Cons</a:t>
                      </a:r>
                    </a:p>
                  </a:txBody>
                  <a:tcPr>
                    <a:solidFill>
                      <a:srgbClr val="4B4B4B"/>
                    </a:solidFill>
                  </a:tcPr>
                </a:tc>
                <a:extLst>
                  <a:ext uri="{0D108BD9-81ED-4DB2-BD59-A6C34878D82A}">
                    <a16:rowId xmlns:a16="http://schemas.microsoft.com/office/drawing/2014/main" val="1186202066"/>
                  </a:ext>
                </a:extLst>
              </a:tr>
              <a:tr h="1520784">
                <a:tc>
                  <a:txBody>
                    <a:bodyPr/>
                    <a:lstStyle/>
                    <a:p>
                      <a:pPr algn="l"/>
                      <a:r>
                        <a:rPr lang="en-US" sz="2600" b="1" kern="1200">
                          <a:solidFill>
                            <a:srgbClr val="0070C0"/>
                          </a:solidFill>
                          <a:latin typeface="+mn-lt"/>
                          <a:ea typeface="Open Sans" panose="020B0606030504020204" pitchFamily="34" charset="0"/>
                          <a:cs typeface="Open Sans" panose="020B0606030504020204" pitchFamily="34" charset="0"/>
                        </a:rPr>
                        <a:t>Visibility</a:t>
                      </a:r>
                    </a:p>
                    <a:p>
                      <a:pPr algn="l"/>
                      <a:r>
                        <a:rPr lang="en-US" sz="2600" kern="1200">
                          <a:solidFill>
                            <a:schemeClr val="tx1"/>
                          </a:solidFill>
                          <a:latin typeface="+mn-lt"/>
                          <a:ea typeface="Open Sans" panose="020B0606030504020204" pitchFamily="34" charset="0"/>
                          <a:cs typeface="Open Sans" panose="020B0606030504020204" pitchFamily="34" charset="0"/>
                        </a:rPr>
                        <a:t>Provides a clear monitoring mechanism within the network</a:t>
                      </a:r>
                    </a:p>
                  </a:txBody>
                  <a:tcPr anchor="ctr"/>
                </a:tc>
                <a:tc>
                  <a:txBody>
                    <a:bodyPr/>
                    <a:lstStyle/>
                    <a:p>
                      <a:pPr algn="l"/>
                      <a:r>
                        <a:rPr lang="en-US" sz="2600" b="1" kern="1200">
                          <a:solidFill>
                            <a:srgbClr val="0070C0"/>
                          </a:solidFill>
                          <a:latin typeface="+mn-lt"/>
                          <a:ea typeface="Open Sans" panose="020B0606030504020204" pitchFamily="34" charset="0"/>
                          <a:cs typeface="Open Sans" panose="020B0606030504020204" pitchFamily="34" charset="0"/>
                        </a:rPr>
                        <a:t>Data</a:t>
                      </a:r>
                      <a:r>
                        <a:rPr lang="en-US" sz="2600" kern="1200">
                          <a:solidFill>
                            <a:schemeClr val="tx1"/>
                          </a:solidFill>
                          <a:latin typeface="+mn-lt"/>
                          <a:ea typeface="Open Sans" panose="020B0606030504020204" pitchFamily="34" charset="0"/>
                          <a:cs typeface="Open Sans" panose="020B0606030504020204" pitchFamily="34" charset="0"/>
                        </a:rPr>
                        <a:t> </a:t>
                      </a:r>
                      <a:r>
                        <a:rPr lang="en-US" sz="2600" b="1" kern="1200">
                          <a:solidFill>
                            <a:srgbClr val="0070C0"/>
                          </a:solidFill>
                          <a:latin typeface="+mn-lt"/>
                          <a:ea typeface="Open Sans" panose="020B0606030504020204" pitchFamily="34" charset="0"/>
                          <a:cs typeface="Open Sans" panose="020B0606030504020204" pitchFamily="34" charset="0"/>
                        </a:rPr>
                        <a:t>Dependent</a:t>
                      </a:r>
                      <a:endParaRPr lang="en-US" sz="2600" b="1" kern="1200">
                        <a:solidFill>
                          <a:schemeClr val="tx1"/>
                        </a:solidFill>
                        <a:latin typeface="+mn-lt"/>
                        <a:ea typeface="Open Sans" panose="020B0606030504020204" pitchFamily="34" charset="0"/>
                        <a:cs typeface="Open Sans" panose="020B0606030504020204" pitchFamily="34" charset="0"/>
                      </a:endParaRPr>
                    </a:p>
                    <a:p>
                      <a:pPr algn="l"/>
                      <a:r>
                        <a:rPr lang="en-US" sz="2600" kern="1200">
                          <a:solidFill>
                            <a:schemeClr val="tx1"/>
                          </a:solidFill>
                          <a:latin typeface="+mn-lt"/>
                          <a:ea typeface="Open Sans" panose="020B0606030504020204" pitchFamily="34" charset="0"/>
                          <a:cs typeface="Open Sans" panose="020B0606030504020204" pitchFamily="34" charset="0"/>
                        </a:rPr>
                        <a:t>Last most Machine learning based systems, the data volume, integrity to train the model becomes paramount</a:t>
                      </a:r>
                    </a:p>
                  </a:txBody>
                  <a:tcPr anchor="ctr"/>
                </a:tc>
                <a:extLst>
                  <a:ext uri="{0D108BD9-81ED-4DB2-BD59-A6C34878D82A}">
                    <a16:rowId xmlns:a16="http://schemas.microsoft.com/office/drawing/2014/main" val="3811931980"/>
                  </a:ext>
                </a:extLst>
              </a:tr>
              <a:tr h="1520784">
                <a:tc>
                  <a:txBody>
                    <a:bodyPr/>
                    <a:lstStyle/>
                    <a:p>
                      <a:pPr algn="l"/>
                      <a:r>
                        <a:rPr lang="en-US" sz="2600" b="1" kern="1200">
                          <a:solidFill>
                            <a:srgbClr val="0070C0"/>
                          </a:solidFill>
                          <a:latin typeface="+mn-lt"/>
                          <a:ea typeface="Open Sans" panose="020B0606030504020204" pitchFamily="34" charset="0"/>
                          <a:cs typeface="Open Sans" panose="020B0606030504020204" pitchFamily="34" charset="0"/>
                        </a:rPr>
                        <a:t>Defense</a:t>
                      </a:r>
                      <a:endParaRPr lang="en-US" sz="2600" b="1" kern="1200">
                        <a:solidFill>
                          <a:schemeClr val="tx1"/>
                        </a:solidFill>
                        <a:latin typeface="+mn-lt"/>
                        <a:ea typeface="Open Sans" panose="020B0606030504020204" pitchFamily="34" charset="0"/>
                        <a:cs typeface="Open Sans" panose="020B0606030504020204" pitchFamily="34" charset="0"/>
                      </a:endParaRPr>
                    </a:p>
                    <a:p>
                      <a:pPr algn="l"/>
                      <a:r>
                        <a:rPr lang="en-US" sz="2600" kern="1200">
                          <a:solidFill>
                            <a:schemeClr val="tx1"/>
                          </a:solidFill>
                          <a:latin typeface="+mn-lt"/>
                          <a:ea typeface="Open Sans" panose="020B0606030504020204" pitchFamily="34" charset="0"/>
                          <a:cs typeface="Open Sans" panose="020B0606030504020204" pitchFamily="34" charset="0"/>
                        </a:rPr>
                        <a:t>Adds a layer of defense to your security profile,  providing useful backstop to some of your other security measures</a:t>
                      </a:r>
                    </a:p>
                  </a:txBody>
                  <a:tcPr anchor="ctr"/>
                </a:tc>
                <a:tc>
                  <a:txBody>
                    <a:bodyPr/>
                    <a:lstStyle/>
                    <a:p>
                      <a:pPr algn="l"/>
                      <a:r>
                        <a:rPr lang="en-US" sz="2600" b="1" kern="1200">
                          <a:solidFill>
                            <a:srgbClr val="0070C0"/>
                          </a:solidFill>
                          <a:latin typeface="+mn-lt"/>
                          <a:ea typeface="Open Sans" panose="020B0606030504020204" pitchFamily="34" charset="0"/>
                          <a:cs typeface="Open Sans" panose="020B0606030504020204" pitchFamily="34" charset="0"/>
                        </a:rPr>
                        <a:t>More Maintenance</a:t>
                      </a:r>
                      <a:endParaRPr lang="en-US" sz="2600" b="1" kern="1200">
                        <a:solidFill>
                          <a:schemeClr val="tx1"/>
                        </a:solidFill>
                        <a:latin typeface="+mn-lt"/>
                        <a:ea typeface="Open Sans" panose="020B0606030504020204" pitchFamily="34" charset="0"/>
                        <a:cs typeface="Open Sans" panose="020B0606030504020204" pitchFamily="34" charset="0"/>
                      </a:endParaRPr>
                    </a:p>
                    <a:p>
                      <a:pPr algn="l"/>
                      <a:r>
                        <a:rPr lang="en-US" sz="2600" kern="1200">
                          <a:solidFill>
                            <a:schemeClr val="tx1"/>
                          </a:solidFill>
                          <a:latin typeface="+mn-lt"/>
                          <a:ea typeface="Open Sans" panose="020B0606030504020204" pitchFamily="34" charset="0"/>
                          <a:cs typeface="Open Sans" panose="020B0606030504020204" pitchFamily="34" charset="0"/>
                        </a:rPr>
                        <a:t>IDS does not replace a firewall, virus scan, or any other security measure</a:t>
                      </a:r>
                    </a:p>
                  </a:txBody>
                  <a:tcPr anchor="ctr"/>
                </a:tc>
                <a:extLst>
                  <a:ext uri="{0D108BD9-81ED-4DB2-BD59-A6C34878D82A}">
                    <a16:rowId xmlns:a16="http://schemas.microsoft.com/office/drawing/2014/main" val="511842959"/>
                  </a:ext>
                </a:extLst>
              </a:tr>
              <a:tr h="1846463">
                <a:tc>
                  <a:txBody>
                    <a:bodyPr/>
                    <a:lstStyle/>
                    <a:p>
                      <a:pPr algn="l"/>
                      <a:r>
                        <a:rPr lang="en-US" sz="2600" b="1" kern="1200">
                          <a:solidFill>
                            <a:srgbClr val="0070C0"/>
                          </a:solidFill>
                          <a:latin typeface="+mn-lt"/>
                          <a:ea typeface="Open Sans" panose="020B0606030504020204" pitchFamily="34" charset="0"/>
                          <a:cs typeface="Open Sans" panose="020B0606030504020204" pitchFamily="34" charset="0"/>
                        </a:rPr>
                        <a:t>Tracking of Virus Propagation</a:t>
                      </a:r>
                      <a:endParaRPr lang="en-US" sz="2600" b="1" kern="1200">
                        <a:solidFill>
                          <a:schemeClr val="tx1"/>
                        </a:solidFill>
                        <a:latin typeface="+mn-lt"/>
                        <a:ea typeface="Open Sans" panose="020B0606030504020204" pitchFamily="34" charset="0"/>
                        <a:cs typeface="Open Sans" panose="020B0606030504020204" pitchFamily="34" charset="0"/>
                      </a:endParaRPr>
                    </a:p>
                    <a:p>
                      <a:pPr algn="l"/>
                      <a:r>
                        <a:rPr lang="en-US" sz="2600" kern="1200">
                          <a:solidFill>
                            <a:schemeClr val="tx1"/>
                          </a:solidFill>
                          <a:latin typeface="+mn-lt"/>
                          <a:ea typeface="Open Sans" panose="020B0606030504020204" pitchFamily="34" charset="0"/>
                          <a:cs typeface="Open Sans" panose="020B0606030504020204" pitchFamily="34" charset="0"/>
                        </a:rPr>
                        <a:t>By tracking source IPs, IDS can point potential sources of attack as well as how it is propagating through the network</a:t>
                      </a:r>
                    </a:p>
                  </a:txBody>
                  <a:tcPr anchor="ctr"/>
                </a:tc>
                <a:tc>
                  <a:txBody>
                    <a:bodyPr/>
                    <a:lstStyle/>
                    <a:p>
                      <a:pPr algn="l"/>
                      <a:r>
                        <a:rPr lang="en-US" sz="2600" b="1" kern="1200">
                          <a:solidFill>
                            <a:srgbClr val="0070C0"/>
                          </a:solidFill>
                          <a:latin typeface="+mn-lt"/>
                          <a:ea typeface="Open Sans" panose="020B0606030504020204" pitchFamily="34" charset="0"/>
                          <a:cs typeface="Open Sans" panose="020B0606030504020204" pitchFamily="34" charset="0"/>
                        </a:rPr>
                        <a:t>False</a:t>
                      </a:r>
                      <a:r>
                        <a:rPr lang="en-US" sz="2600" kern="1200">
                          <a:solidFill>
                            <a:srgbClr val="0070C0"/>
                          </a:solidFill>
                          <a:latin typeface="+mn-lt"/>
                          <a:ea typeface="Open Sans" panose="020B0606030504020204" pitchFamily="34" charset="0"/>
                          <a:cs typeface="Open Sans" panose="020B0606030504020204" pitchFamily="34" charset="0"/>
                        </a:rPr>
                        <a:t> </a:t>
                      </a:r>
                      <a:r>
                        <a:rPr lang="en-US" sz="2600" b="1" kern="1200">
                          <a:solidFill>
                            <a:srgbClr val="0070C0"/>
                          </a:solidFill>
                          <a:latin typeface="+mn-lt"/>
                          <a:ea typeface="Open Sans" panose="020B0606030504020204" pitchFamily="34" charset="0"/>
                          <a:cs typeface="Open Sans" panose="020B0606030504020204" pitchFamily="34" charset="0"/>
                        </a:rPr>
                        <a:t>Positives</a:t>
                      </a:r>
                      <a:endParaRPr lang="en-US" sz="2600" b="1" kern="1200">
                        <a:solidFill>
                          <a:schemeClr val="tx1"/>
                        </a:solidFill>
                        <a:latin typeface="+mn-lt"/>
                        <a:ea typeface="Open Sans" panose="020B0606030504020204" pitchFamily="34" charset="0"/>
                        <a:cs typeface="Open Sans" panose="020B0606030504020204" pitchFamily="34" charset="0"/>
                      </a:endParaRPr>
                    </a:p>
                    <a:p>
                      <a:pPr algn="l"/>
                      <a:r>
                        <a:rPr lang="en-US" sz="2600" kern="1200">
                          <a:solidFill>
                            <a:schemeClr val="tx1"/>
                          </a:solidFill>
                          <a:latin typeface="+mn-lt"/>
                          <a:ea typeface="Open Sans" panose="020B0606030504020204" pitchFamily="34" charset="0"/>
                          <a:cs typeface="Open Sans" panose="020B0606030504020204" pitchFamily="34" charset="0"/>
                        </a:rPr>
                        <a:t>IDSs are famous for setting off false positives-sounding alarm when nothing is wrong</a:t>
                      </a:r>
                    </a:p>
                  </a:txBody>
                  <a:tcPr anchor="ctr"/>
                </a:tc>
                <a:extLst>
                  <a:ext uri="{0D108BD9-81ED-4DB2-BD59-A6C34878D82A}">
                    <a16:rowId xmlns:a16="http://schemas.microsoft.com/office/drawing/2014/main" val="336305897"/>
                  </a:ext>
                </a:extLst>
              </a:tr>
              <a:tr h="2408567">
                <a:tc>
                  <a:txBody>
                    <a:bodyPr/>
                    <a:lstStyle/>
                    <a:p>
                      <a:pPr algn="l"/>
                      <a:r>
                        <a:rPr lang="en-US" sz="2600" b="1" kern="1200">
                          <a:solidFill>
                            <a:srgbClr val="0070C0"/>
                          </a:solidFill>
                          <a:latin typeface="+mn-lt"/>
                          <a:ea typeface="Open Sans" panose="020B0606030504020204" pitchFamily="34" charset="0"/>
                          <a:cs typeface="Open Sans" panose="020B0606030504020204" pitchFamily="34" charset="0"/>
                        </a:rPr>
                        <a:t>Evidence</a:t>
                      </a:r>
                      <a:endParaRPr lang="en-US" sz="2600" b="1" kern="1200">
                        <a:solidFill>
                          <a:schemeClr val="tx1"/>
                        </a:solidFill>
                        <a:latin typeface="+mn-lt"/>
                        <a:ea typeface="Open Sans" panose="020B0606030504020204" pitchFamily="34" charset="0"/>
                        <a:cs typeface="Open Sans" panose="020B0606030504020204" pitchFamily="34" charset="0"/>
                      </a:endParaRPr>
                    </a:p>
                    <a:p>
                      <a:pPr algn="l"/>
                      <a:r>
                        <a:rPr lang="en-US" sz="2600" kern="1200">
                          <a:solidFill>
                            <a:schemeClr val="tx1"/>
                          </a:solidFill>
                          <a:latin typeface="+mn-lt"/>
                          <a:ea typeface="Open Sans" panose="020B0606030504020204" pitchFamily="34" charset="0"/>
                          <a:cs typeface="Open Sans" panose="020B0606030504020204" pitchFamily="34" charset="0"/>
                        </a:rPr>
                        <a:t>A properly configured IDS can produce data that can form the basis for a civil or criminal case against someone who misuses your network</a:t>
                      </a:r>
                    </a:p>
                  </a:txBody>
                  <a:tcPr anchor="ctr"/>
                </a:tc>
                <a:tc>
                  <a:txBody>
                    <a:bodyPr/>
                    <a:lstStyle/>
                    <a:p>
                      <a:pPr algn="l"/>
                      <a:r>
                        <a:rPr lang="en-US" sz="2600" b="1" kern="1200">
                          <a:solidFill>
                            <a:srgbClr val="0070C0"/>
                          </a:solidFill>
                          <a:latin typeface="+mn-lt"/>
                          <a:ea typeface="Open Sans" panose="020B0606030504020204" pitchFamily="34" charset="0"/>
                          <a:cs typeface="Open Sans" panose="020B0606030504020204" pitchFamily="34" charset="0"/>
                        </a:rPr>
                        <a:t>Experienced</a:t>
                      </a:r>
                      <a:r>
                        <a:rPr lang="en-US" sz="2600" kern="1200">
                          <a:solidFill>
                            <a:srgbClr val="0070C0"/>
                          </a:solidFill>
                          <a:latin typeface="+mn-lt"/>
                          <a:ea typeface="Open Sans" panose="020B0606030504020204" pitchFamily="34" charset="0"/>
                          <a:cs typeface="Open Sans" panose="020B0606030504020204" pitchFamily="34" charset="0"/>
                        </a:rPr>
                        <a:t> </a:t>
                      </a:r>
                      <a:r>
                        <a:rPr lang="en-US" sz="2600" b="1" kern="1200">
                          <a:solidFill>
                            <a:srgbClr val="0070C0"/>
                          </a:solidFill>
                          <a:latin typeface="+mn-lt"/>
                          <a:ea typeface="Open Sans" panose="020B0606030504020204" pitchFamily="34" charset="0"/>
                          <a:cs typeface="Open Sans" panose="020B0606030504020204" pitchFamily="34" charset="0"/>
                        </a:rPr>
                        <a:t>staff</a:t>
                      </a:r>
                      <a:r>
                        <a:rPr lang="en-US" sz="2600" kern="1200">
                          <a:solidFill>
                            <a:srgbClr val="0070C0"/>
                          </a:solidFill>
                          <a:latin typeface="+mn-lt"/>
                          <a:ea typeface="Open Sans" panose="020B0606030504020204" pitchFamily="34" charset="0"/>
                          <a:cs typeface="Open Sans" panose="020B0606030504020204" pitchFamily="34" charset="0"/>
                        </a:rPr>
                        <a:t> </a:t>
                      </a:r>
                      <a:r>
                        <a:rPr lang="en-US" sz="2600" b="1" kern="1200">
                          <a:solidFill>
                            <a:srgbClr val="0070C0"/>
                          </a:solidFill>
                          <a:latin typeface="+mn-lt"/>
                          <a:ea typeface="Open Sans" panose="020B0606030504020204" pitchFamily="34" charset="0"/>
                          <a:cs typeface="Open Sans" panose="020B0606030504020204" pitchFamily="34" charset="0"/>
                        </a:rPr>
                        <a:t>requirements</a:t>
                      </a:r>
                      <a:endParaRPr lang="en-US" sz="2600" b="1" kern="1200">
                        <a:solidFill>
                          <a:schemeClr val="tx1"/>
                        </a:solidFill>
                        <a:latin typeface="+mn-lt"/>
                        <a:ea typeface="Open Sans" panose="020B0606030504020204" pitchFamily="34" charset="0"/>
                        <a:cs typeface="Open Sans" panose="020B0606030504020204" pitchFamily="34" charset="0"/>
                      </a:endParaRPr>
                    </a:p>
                    <a:p>
                      <a:pPr algn="l"/>
                      <a:r>
                        <a:rPr lang="en-US" sz="2600" kern="1200">
                          <a:solidFill>
                            <a:schemeClr val="tx1"/>
                          </a:solidFill>
                          <a:latin typeface="+mn-lt"/>
                          <a:ea typeface="Open Sans" panose="020B0606030504020204" pitchFamily="34" charset="0"/>
                          <a:cs typeface="Open Sans" panose="020B0606030504020204" pitchFamily="34" charset="0"/>
                        </a:rPr>
                        <a:t>The less experienced your staff are, the more they will spend responding to false positives. Therefore, you will be creating not only more work for the IT department to handle, but more difficult work in some cases</a:t>
                      </a:r>
                    </a:p>
                  </a:txBody>
                  <a:tcPr anchor="ctr"/>
                </a:tc>
                <a:extLst>
                  <a:ext uri="{0D108BD9-81ED-4DB2-BD59-A6C34878D82A}">
                    <a16:rowId xmlns:a16="http://schemas.microsoft.com/office/drawing/2014/main" val="614754047"/>
                  </a:ext>
                </a:extLst>
              </a:tr>
            </a:tbl>
          </a:graphicData>
        </a:graphic>
      </p:graphicFrame>
      <p:pic>
        <p:nvPicPr>
          <p:cNvPr id="50" name="Picture 49" descr="Chart, line chart&#10;&#10;Description automatically generated">
            <a:extLst>
              <a:ext uri="{FF2B5EF4-FFF2-40B4-BE49-F238E27FC236}">
                <a16:creationId xmlns:a16="http://schemas.microsoft.com/office/drawing/2014/main" id="{BE8F2A35-AF87-47F1-90BC-99B85B4D0B5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778577" y="18991528"/>
            <a:ext cx="6120275" cy="4910663"/>
          </a:xfrm>
          <a:prstGeom prst="rect">
            <a:avLst/>
          </a:prstGeom>
        </p:spPr>
      </p:pic>
      <p:pic>
        <p:nvPicPr>
          <p:cNvPr id="51" name="Picture 50">
            <a:extLst>
              <a:ext uri="{FF2B5EF4-FFF2-40B4-BE49-F238E27FC236}">
                <a16:creationId xmlns:a16="http://schemas.microsoft.com/office/drawing/2014/main" id="{6BB3CA8A-376B-460B-908E-AFA55D4F8650}"/>
              </a:ext>
            </a:extLst>
          </p:cNvPr>
          <p:cNvPicPr>
            <a:picLocks noChangeAspect="1"/>
          </p:cNvPicPr>
          <p:nvPr/>
        </p:nvPicPr>
        <p:blipFill>
          <a:blip r:embed="rId4"/>
          <a:stretch>
            <a:fillRect/>
          </a:stretch>
        </p:blipFill>
        <p:spPr>
          <a:xfrm>
            <a:off x="19898852" y="20196385"/>
            <a:ext cx="5650514" cy="2014047"/>
          </a:xfrm>
          <a:prstGeom prst="rect">
            <a:avLst/>
          </a:prstGeom>
        </p:spPr>
      </p:pic>
      <p:sp>
        <p:nvSpPr>
          <p:cNvPr id="53" name="TextBox 19">
            <a:extLst>
              <a:ext uri="{FF2B5EF4-FFF2-40B4-BE49-F238E27FC236}">
                <a16:creationId xmlns:a16="http://schemas.microsoft.com/office/drawing/2014/main" id="{1DD9B9D9-6B5E-49AB-A6FF-B24B64D0F8C2}"/>
              </a:ext>
            </a:extLst>
          </p:cNvPr>
          <p:cNvSpPr txBox="1">
            <a:spLocks noChangeArrowheads="1"/>
          </p:cNvSpPr>
          <p:nvPr/>
        </p:nvSpPr>
        <p:spPr bwMode="auto">
          <a:xfrm>
            <a:off x="978574" y="8428500"/>
            <a:ext cx="9601200" cy="9061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18" tIns="45709" rIns="91418" bIns="45709" anchor="t">
            <a:spAutoFit/>
          </a:bodyPr>
          <a:lstStyle>
            <a:defPPr>
              <a:defRPr kern="1200" smtId="4294967295"/>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pPr marL="457200" indent="-457200">
              <a:lnSpc>
                <a:spcPct val="110000"/>
              </a:lnSpc>
              <a:buFont typeface="Arial" panose="020B0604020202020204" pitchFamily="34" charset="0"/>
              <a:buChar char="•"/>
            </a:pPr>
            <a:endParaRPr lang="en-US" sz="2800">
              <a:ea typeface="Open Sans"/>
            </a:endParaRPr>
          </a:p>
          <a:p>
            <a:pPr marL="457200" indent="-457200">
              <a:lnSpc>
                <a:spcPct val="110000"/>
              </a:lnSpc>
              <a:buFont typeface="Arial" panose="020B0604020202020204" pitchFamily="34" charset="0"/>
              <a:buChar char="•"/>
            </a:pPr>
            <a:endParaRPr lang="en-US" sz="2800">
              <a:ea typeface="Open Sans"/>
            </a:endParaRPr>
          </a:p>
          <a:p>
            <a:pPr marL="457200" indent="-457200">
              <a:lnSpc>
                <a:spcPct val="110000"/>
              </a:lnSpc>
              <a:buFont typeface="Arial" panose="020B0604020202020204" pitchFamily="34" charset="0"/>
              <a:buChar char="•"/>
            </a:pPr>
            <a:endParaRPr lang="en-US" sz="2800">
              <a:ea typeface="Open Sans"/>
            </a:endParaRPr>
          </a:p>
          <a:p>
            <a:pPr marL="457200" indent="-457200">
              <a:lnSpc>
                <a:spcPct val="110000"/>
              </a:lnSpc>
              <a:buFont typeface="Arial" panose="020B0604020202020204" pitchFamily="34" charset="0"/>
              <a:buChar char="•"/>
            </a:pPr>
            <a:endParaRPr lang="en-US" sz="2800">
              <a:ea typeface="Open Sans"/>
            </a:endParaRPr>
          </a:p>
          <a:p>
            <a:pPr marL="457200" indent="-457200">
              <a:lnSpc>
                <a:spcPct val="110000"/>
              </a:lnSpc>
              <a:buFont typeface="Arial" panose="020B0604020202020204" pitchFamily="34" charset="0"/>
              <a:buChar char="•"/>
            </a:pPr>
            <a:endParaRPr lang="en-US" sz="2800">
              <a:ea typeface="Open Sans"/>
            </a:endParaRPr>
          </a:p>
          <a:p>
            <a:pPr marL="457200" indent="-457200">
              <a:lnSpc>
                <a:spcPct val="110000"/>
              </a:lnSpc>
              <a:buFont typeface="Arial" panose="020B0604020202020204" pitchFamily="34" charset="0"/>
              <a:buChar char="•"/>
            </a:pPr>
            <a:endParaRPr lang="en-US" sz="2800">
              <a:ea typeface="Open Sans"/>
            </a:endParaRPr>
          </a:p>
          <a:p>
            <a:pPr marL="457200" indent="-457200">
              <a:lnSpc>
                <a:spcPct val="110000"/>
              </a:lnSpc>
              <a:buFont typeface="Arial" panose="020B0604020202020204" pitchFamily="34" charset="0"/>
              <a:buChar char="•"/>
            </a:pPr>
            <a:endParaRPr lang="en-US" sz="2800">
              <a:ea typeface="Open Sans"/>
            </a:endParaRPr>
          </a:p>
          <a:p>
            <a:pPr marL="457200" indent="-457200">
              <a:lnSpc>
                <a:spcPct val="110000"/>
              </a:lnSpc>
              <a:buFont typeface="Arial" panose="020B0604020202020204" pitchFamily="34" charset="0"/>
              <a:buChar char="•"/>
            </a:pPr>
            <a:endParaRPr lang="en-US" sz="2800">
              <a:ea typeface="Open Sans"/>
            </a:endParaRPr>
          </a:p>
          <a:p>
            <a:pPr marL="457200" indent="-457200">
              <a:lnSpc>
                <a:spcPct val="110000"/>
              </a:lnSpc>
              <a:buFont typeface="Arial" panose="020B0604020202020204" pitchFamily="34" charset="0"/>
              <a:buChar char="•"/>
            </a:pPr>
            <a:endParaRPr lang="en-US" sz="2800">
              <a:ea typeface="Open Sans"/>
            </a:endParaRPr>
          </a:p>
          <a:p>
            <a:pPr marL="457200" indent="-457200">
              <a:lnSpc>
                <a:spcPct val="110000"/>
              </a:lnSpc>
              <a:buFont typeface="Arial" panose="020B0604020202020204" pitchFamily="34" charset="0"/>
              <a:buChar char="•"/>
            </a:pPr>
            <a:endParaRPr lang="en-US" sz="2800">
              <a:ea typeface="Open Sans"/>
            </a:endParaRPr>
          </a:p>
          <a:p>
            <a:pPr marL="457200" indent="-457200">
              <a:lnSpc>
                <a:spcPct val="110000"/>
              </a:lnSpc>
              <a:buFont typeface="Arial" panose="020B0604020202020204" pitchFamily="34" charset="0"/>
              <a:buChar char="•"/>
            </a:pPr>
            <a:endParaRPr lang="en-US" sz="2800">
              <a:ea typeface="Open Sans"/>
            </a:endParaRPr>
          </a:p>
          <a:p>
            <a:pPr marL="457200" indent="-457200">
              <a:lnSpc>
                <a:spcPct val="110000"/>
              </a:lnSpc>
              <a:buFont typeface="Arial" panose="020B0604020202020204" pitchFamily="34" charset="0"/>
              <a:buChar char="•"/>
            </a:pPr>
            <a:endParaRPr lang="en-US" sz="2800">
              <a:ea typeface="Open Sans"/>
            </a:endParaRPr>
          </a:p>
          <a:p>
            <a:pPr marL="457200" indent="-457200">
              <a:lnSpc>
                <a:spcPct val="110000"/>
              </a:lnSpc>
              <a:buFont typeface="Arial" panose="020B0604020202020204" pitchFamily="34" charset="0"/>
              <a:buChar char="•"/>
            </a:pPr>
            <a:endParaRPr lang="en-US" sz="2800">
              <a:ea typeface="Open Sans"/>
            </a:endParaRPr>
          </a:p>
          <a:p>
            <a:pPr marL="457200" indent="-457200">
              <a:lnSpc>
                <a:spcPct val="110000"/>
              </a:lnSpc>
              <a:buFont typeface="Arial" panose="020B0604020202020204" pitchFamily="34" charset="0"/>
              <a:buChar char="•"/>
            </a:pPr>
            <a:endParaRPr lang="en-US" sz="2800">
              <a:ea typeface="Open Sans"/>
            </a:endParaRPr>
          </a:p>
          <a:p>
            <a:pPr marL="457200" indent="-457200">
              <a:lnSpc>
                <a:spcPct val="110000"/>
              </a:lnSpc>
              <a:buFont typeface="Arial" panose="020B0604020202020204" pitchFamily="34" charset="0"/>
              <a:buChar char="•"/>
            </a:pPr>
            <a:endParaRPr lang="en-US" sz="2800">
              <a:ea typeface="Open Sans"/>
            </a:endParaRPr>
          </a:p>
          <a:p>
            <a:pPr marL="457200" indent="-457200">
              <a:lnSpc>
                <a:spcPct val="110000"/>
              </a:lnSpc>
              <a:buFont typeface="Arial" panose="020B0604020202020204" pitchFamily="34" charset="0"/>
              <a:buChar char="•"/>
            </a:pPr>
            <a:endParaRPr lang="en-US" sz="2800">
              <a:ea typeface="Open Sans"/>
            </a:endParaRPr>
          </a:p>
          <a:p>
            <a:pPr marL="457200" indent="-457200">
              <a:lnSpc>
                <a:spcPct val="110000"/>
              </a:lnSpc>
              <a:buFont typeface="Arial" panose="020B0604020202020204" pitchFamily="34" charset="0"/>
              <a:buChar char="•"/>
            </a:pPr>
            <a:endParaRPr lang="en-US" sz="2800">
              <a:ea typeface="Open Sans"/>
            </a:endParaRPr>
          </a:p>
          <a:p>
            <a:pPr marL="457200" indent="-457200">
              <a:lnSpc>
                <a:spcPct val="110000"/>
              </a:lnSpc>
              <a:buFont typeface="Arial" panose="020B0604020202020204" pitchFamily="34" charset="0"/>
              <a:buChar char="•"/>
            </a:pPr>
            <a:endParaRPr lang="en-US" sz="2800">
              <a:ea typeface="Open Sans"/>
            </a:endParaRPr>
          </a:p>
          <a:p>
            <a:pPr marL="457200" indent="-457200">
              <a:lnSpc>
                <a:spcPct val="110000"/>
              </a:lnSpc>
              <a:buFont typeface="Arial" panose="020B0604020202020204" pitchFamily="34" charset="0"/>
              <a:buChar char="•"/>
            </a:pPr>
            <a:endParaRPr lang="en-US" sz="2800">
              <a:ea typeface="Open Sans"/>
            </a:endParaRPr>
          </a:p>
        </p:txBody>
      </p:sp>
      <p:sp>
        <p:nvSpPr>
          <p:cNvPr id="54" name="TextBox 53">
            <a:extLst>
              <a:ext uri="{FF2B5EF4-FFF2-40B4-BE49-F238E27FC236}">
                <a16:creationId xmlns:a16="http://schemas.microsoft.com/office/drawing/2014/main" id="{8ABD4E99-BDCF-4E38-B2C9-38D670B0271B}"/>
              </a:ext>
            </a:extLst>
          </p:cNvPr>
          <p:cNvSpPr txBox="1"/>
          <p:nvPr/>
        </p:nvSpPr>
        <p:spPr>
          <a:xfrm>
            <a:off x="1550341" y="7442542"/>
            <a:ext cx="4814460" cy="646331"/>
          </a:xfrm>
          <a:prstGeom prst="rect">
            <a:avLst/>
          </a:prstGeom>
          <a:ln>
            <a:noFill/>
          </a:ln>
          <a:effectLst>
            <a:outerShdw dist="444500" dir="10800000" algn="tl" rotWithShape="0">
              <a:srgbClr val="B41E1E"/>
            </a:outerShdw>
          </a:effectLst>
        </p:spPr>
        <p:style>
          <a:lnRef idx="2">
            <a:schemeClr val="dk1"/>
          </a:lnRef>
          <a:fillRef idx="1">
            <a:schemeClr val="lt1"/>
          </a:fillRef>
          <a:effectRef idx="0">
            <a:schemeClr val="dk1"/>
          </a:effectRef>
          <a:fontRef idx="minor">
            <a:schemeClr val="dk1"/>
          </a:fontRef>
        </p:style>
        <p:txBody>
          <a:bodyPr wrap="none" lIns="274320" rtlCol="0">
            <a:spAutoFit/>
          </a:bodyPr>
          <a:lstStyle/>
          <a:p>
            <a:pPr defTabSz="4702588">
              <a:defRPr/>
            </a:pPr>
            <a:r>
              <a:rPr lang="en-US" sz="3600" dirty="0">
                <a:solidFill>
                  <a:srgbClr val="B41E1E"/>
                </a:solidFill>
                <a:latin typeface="Bree Serif" panose="02000503040000020004" pitchFamily="2" charset="0"/>
              </a:rPr>
              <a:t>Methodology (Contd.)</a:t>
            </a:r>
          </a:p>
        </p:txBody>
      </p:sp>
      <p:sp>
        <p:nvSpPr>
          <p:cNvPr id="21" name="Rectangle 20">
            <a:extLst>
              <a:ext uri="{FF2B5EF4-FFF2-40B4-BE49-F238E27FC236}">
                <a16:creationId xmlns:a16="http://schemas.microsoft.com/office/drawing/2014/main" id="{A5FA88AC-184C-4460-83CE-17FF78C93B3B}"/>
              </a:ext>
            </a:extLst>
          </p:cNvPr>
          <p:cNvSpPr/>
          <p:nvPr/>
        </p:nvSpPr>
        <p:spPr>
          <a:xfrm>
            <a:off x="978574" y="7819287"/>
            <a:ext cx="11975426" cy="23975794"/>
          </a:xfrm>
          <a:prstGeom prst="rect">
            <a:avLst/>
          </a:prstGeom>
        </p:spPr>
        <p:txBody>
          <a:bodyPr wrap="square" lIns="91440" tIns="45720" rIns="91440" bIns="45720" anchor="t">
            <a:spAutoFit/>
          </a:bodyPr>
          <a:lstStyle/>
          <a:p>
            <a:r>
              <a:rPr lang="en-US" sz="2800" dirty="0">
                <a:ea typeface="Open Sans"/>
              </a:rPr>
              <a:t> </a:t>
            </a:r>
            <a:endParaRPr lang="en-US" sz="2800" dirty="0"/>
          </a:p>
          <a:p>
            <a:r>
              <a:rPr lang="en-US" sz="2800" b="1" dirty="0">
                <a:solidFill>
                  <a:srgbClr val="0070C0"/>
                </a:solidFill>
                <a:ea typeface="Open Sans"/>
              </a:rPr>
              <a:t>Step 3</a:t>
            </a:r>
            <a:r>
              <a:rPr lang="en-US" sz="2800" dirty="0">
                <a:solidFill>
                  <a:srgbClr val="0070C0"/>
                </a:solidFill>
                <a:ea typeface="Open Sans"/>
              </a:rPr>
              <a:t>: Exploratory Data Analysis</a:t>
            </a:r>
          </a:p>
          <a:p>
            <a:r>
              <a:rPr lang="en-US" sz="2800" dirty="0">
                <a:ea typeface="Open Sans"/>
              </a:rPr>
              <a:t>Our analysis indicated a strong inter-correlation among the predictors. We used spearman correlation coefficient and Pearson correlation to measure the interdependency (Appendix 1). Only non-correlated features are considered for further analysis. We also analyzed the distribution of values for malicious and benign labels to evaluate how these characteristics compare.</a:t>
            </a:r>
          </a:p>
          <a:p>
            <a:endParaRPr lang="en-US" sz="2800" dirty="0">
              <a:ea typeface="Open Sans"/>
            </a:endParaRPr>
          </a:p>
          <a:p>
            <a:endParaRPr lang="en-US" sz="2800" dirty="0">
              <a:ea typeface="Open Sans"/>
            </a:endParaRPr>
          </a:p>
          <a:p>
            <a:endParaRPr lang="en-US" sz="2800" dirty="0">
              <a:ea typeface="Open Sans"/>
            </a:endParaRPr>
          </a:p>
          <a:p>
            <a:endParaRPr lang="en-US" sz="2800" dirty="0">
              <a:ea typeface="Open Sans"/>
            </a:endParaRPr>
          </a:p>
          <a:p>
            <a:endParaRPr lang="en-US" sz="2800" dirty="0">
              <a:ea typeface="Open Sans"/>
            </a:endParaRPr>
          </a:p>
          <a:p>
            <a:endParaRPr lang="en-US" sz="2800" dirty="0">
              <a:ea typeface="Open Sans"/>
            </a:endParaRPr>
          </a:p>
          <a:p>
            <a:endParaRPr lang="en-US" sz="2800" dirty="0">
              <a:ea typeface="Open Sans"/>
            </a:endParaRPr>
          </a:p>
          <a:p>
            <a:endParaRPr lang="en-US" sz="2800" dirty="0">
              <a:ea typeface="Open Sans"/>
            </a:endParaRPr>
          </a:p>
          <a:p>
            <a:endParaRPr lang="en-US" sz="2800" dirty="0">
              <a:ea typeface="Open Sans"/>
            </a:endParaRPr>
          </a:p>
          <a:p>
            <a:endParaRPr lang="en-US" sz="2800" dirty="0">
              <a:ea typeface="Open Sans"/>
            </a:endParaRPr>
          </a:p>
          <a:p>
            <a:endParaRPr lang="en-US" sz="2800" dirty="0">
              <a:ea typeface="Open Sans"/>
            </a:endParaRPr>
          </a:p>
          <a:p>
            <a:endParaRPr lang="en-US" sz="2800" dirty="0">
              <a:ea typeface="Open Sans"/>
            </a:endParaRPr>
          </a:p>
          <a:p>
            <a:endParaRPr lang="en-US" sz="2800" dirty="0">
              <a:ea typeface="Open Sans"/>
            </a:endParaRPr>
          </a:p>
          <a:p>
            <a:endParaRPr lang="en-US" sz="2800" dirty="0">
              <a:ea typeface="Open Sans"/>
            </a:endParaRPr>
          </a:p>
          <a:p>
            <a:endParaRPr lang="en-US" sz="2800" dirty="0">
              <a:ea typeface="Open Sans"/>
            </a:endParaRPr>
          </a:p>
          <a:p>
            <a:endParaRPr lang="en-US" sz="2800" dirty="0">
              <a:ea typeface="Open Sans"/>
            </a:endParaRPr>
          </a:p>
          <a:p>
            <a:endParaRPr lang="en-US" sz="2800" dirty="0">
              <a:ea typeface="Open Sans"/>
            </a:endParaRPr>
          </a:p>
          <a:p>
            <a:r>
              <a:rPr lang="en-US" sz="2800" dirty="0">
                <a:ea typeface="Open Sans"/>
              </a:rPr>
              <a:t>As observed in the image, there is huge difference in the flow bytes and packet length variance of malicious packets as compared to benign packets.</a:t>
            </a:r>
            <a:endParaRPr lang="en-US" dirty="0">
              <a:ea typeface="Open Sans"/>
            </a:endParaRPr>
          </a:p>
          <a:p>
            <a:endParaRPr lang="en-US" sz="1200" dirty="0">
              <a:ea typeface="Open Sans"/>
            </a:endParaRPr>
          </a:p>
          <a:p>
            <a:r>
              <a:rPr lang="en-US" sz="2800" b="1" dirty="0">
                <a:solidFill>
                  <a:srgbClr val="0070C0"/>
                </a:solidFill>
                <a:ea typeface="Open Sans"/>
              </a:rPr>
              <a:t>Step 4: </a:t>
            </a:r>
            <a:r>
              <a:rPr lang="en-US" sz="2800" dirty="0">
                <a:solidFill>
                  <a:srgbClr val="0070C0"/>
                </a:solidFill>
                <a:ea typeface="Open Sans"/>
              </a:rPr>
              <a:t>Hyperparameter</a:t>
            </a:r>
            <a:r>
              <a:rPr lang="en-US" sz="2800" b="1" dirty="0">
                <a:solidFill>
                  <a:srgbClr val="0070C0"/>
                </a:solidFill>
                <a:ea typeface="Open Sans"/>
              </a:rPr>
              <a:t> </a:t>
            </a:r>
            <a:r>
              <a:rPr lang="en-US" sz="2800" dirty="0">
                <a:solidFill>
                  <a:srgbClr val="0070C0"/>
                </a:solidFill>
                <a:ea typeface="Open Sans"/>
              </a:rPr>
              <a:t>tuning</a:t>
            </a:r>
            <a:endParaRPr lang="en-US" sz="2800" dirty="0">
              <a:solidFill>
                <a:srgbClr val="000000"/>
              </a:solidFill>
              <a:ea typeface="Open Sans"/>
            </a:endParaRPr>
          </a:p>
          <a:p>
            <a:r>
              <a:rPr lang="en-US" sz="2800" dirty="0">
                <a:ea typeface="Open Sans"/>
              </a:rPr>
              <a:t>In order to create a generalized and optimized classification model, parameters such as number of estimators (trees), maximum tree depth, minimum sample split, minimum sample leaf and  maximum features are optimized with a trial approach using AUC as the evaluation metrics.</a:t>
            </a:r>
          </a:p>
          <a:p>
            <a:endParaRPr lang="en-US" sz="2800" dirty="0">
              <a:ea typeface="Open Sans"/>
            </a:endParaRPr>
          </a:p>
          <a:p>
            <a:endParaRPr lang="en-US" sz="2800" dirty="0">
              <a:ea typeface="Open Sans"/>
            </a:endParaRPr>
          </a:p>
          <a:p>
            <a:endParaRPr lang="en-US" sz="2800" dirty="0">
              <a:ea typeface="Open Sans"/>
            </a:endParaRPr>
          </a:p>
          <a:p>
            <a:endParaRPr lang="en-US" sz="2800" dirty="0">
              <a:ea typeface="Open Sans"/>
            </a:endParaRPr>
          </a:p>
          <a:p>
            <a:endParaRPr lang="en-US" sz="2800" dirty="0">
              <a:ea typeface="Open Sans"/>
            </a:endParaRPr>
          </a:p>
          <a:p>
            <a:endParaRPr lang="en-US" sz="2800" dirty="0">
              <a:ea typeface="Open Sans"/>
            </a:endParaRPr>
          </a:p>
          <a:p>
            <a:endParaRPr lang="en-US" sz="2800" dirty="0">
              <a:ea typeface="Open Sans"/>
            </a:endParaRPr>
          </a:p>
          <a:p>
            <a:endParaRPr lang="en-US" sz="2800" dirty="0">
              <a:ea typeface="Open Sans"/>
            </a:endParaRPr>
          </a:p>
          <a:p>
            <a:endParaRPr lang="en-US" sz="2800" dirty="0">
              <a:ea typeface="Open Sans"/>
            </a:endParaRPr>
          </a:p>
          <a:p>
            <a:endParaRPr lang="en-US" sz="2800" dirty="0">
              <a:ea typeface="Open Sans"/>
            </a:endParaRPr>
          </a:p>
          <a:p>
            <a:endParaRPr lang="en-US" sz="2800" dirty="0">
              <a:ea typeface="Open Sans"/>
            </a:endParaRPr>
          </a:p>
          <a:p>
            <a:endParaRPr lang="en-US" sz="2800" dirty="0">
              <a:ea typeface="Open Sans"/>
            </a:endParaRPr>
          </a:p>
          <a:p>
            <a:endParaRPr lang="en-US" sz="2800" dirty="0">
              <a:ea typeface="Open Sans"/>
            </a:endParaRPr>
          </a:p>
          <a:p>
            <a:endParaRPr lang="en-US" sz="2800" b="1" dirty="0">
              <a:ea typeface="Open Sans"/>
            </a:endParaRPr>
          </a:p>
          <a:p>
            <a:r>
              <a:rPr lang="en-US" sz="2800" b="1" dirty="0">
                <a:solidFill>
                  <a:srgbClr val="0070C0"/>
                </a:solidFill>
                <a:ea typeface="Open Sans"/>
              </a:rPr>
              <a:t>Step 5</a:t>
            </a:r>
            <a:r>
              <a:rPr lang="en-US" sz="2800" dirty="0">
                <a:solidFill>
                  <a:srgbClr val="0070C0"/>
                </a:solidFill>
                <a:ea typeface="Open Sans"/>
              </a:rPr>
              <a:t>: Developing the model</a:t>
            </a:r>
          </a:p>
          <a:p>
            <a:r>
              <a:rPr lang="en-US" sz="2800" dirty="0">
                <a:ea typeface="Open Sans"/>
              </a:rPr>
              <a:t>Initial analysis with decision tree resulted in a highly overfitted model with 100% accuracy on training data, rendering it impractical for generalization.</a:t>
            </a:r>
          </a:p>
          <a:p>
            <a:r>
              <a:rPr lang="en-US" sz="2800" dirty="0">
                <a:ea typeface="Open Sans"/>
              </a:rPr>
              <a:t>Consequently, we utilized </a:t>
            </a:r>
            <a:r>
              <a:rPr lang="en-US" sz="2800" b="1" dirty="0">
                <a:ea typeface="Open Sans"/>
              </a:rPr>
              <a:t>Balanced Random Forest classification </a:t>
            </a:r>
            <a:r>
              <a:rPr lang="en-US" sz="2800" dirty="0">
                <a:ea typeface="Open Sans"/>
              </a:rPr>
              <a:t>approach with optimized features observed in hyperparameter tuning. The resulting model is free from bias introduced due to imbalance in the dataset as well as overfitting.</a:t>
            </a:r>
            <a:endParaRPr lang="en-US" sz="2800" b="1" dirty="0">
              <a:ea typeface="Open Sans"/>
            </a:endParaRPr>
          </a:p>
        </p:txBody>
      </p:sp>
      <p:sp>
        <p:nvSpPr>
          <p:cNvPr id="22" name="TextBox 19">
            <a:extLst>
              <a:ext uri="{FF2B5EF4-FFF2-40B4-BE49-F238E27FC236}">
                <a16:creationId xmlns:a16="http://schemas.microsoft.com/office/drawing/2014/main" id="{3562D354-1E56-45C6-8E3A-A1DAA9785696}"/>
              </a:ext>
            </a:extLst>
          </p:cNvPr>
          <p:cNvSpPr txBox="1">
            <a:spLocks noChangeArrowheads="1"/>
          </p:cNvSpPr>
          <p:nvPr/>
        </p:nvSpPr>
        <p:spPr bwMode="auto">
          <a:xfrm>
            <a:off x="27889200" y="29184108"/>
            <a:ext cx="13639800" cy="26776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18" tIns="45709" rIns="91418" bIns="45709">
            <a:spAutoFit/>
          </a:bodyPr>
          <a:lstStyle>
            <a:defPPr>
              <a:defRPr kern="1200" smtId="4294967295"/>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pPr marL="457200" indent="-457200">
              <a:buFont typeface="Arial" panose="020B0604020202020204" pitchFamily="34" charset="0"/>
              <a:buChar char="•"/>
            </a:pPr>
            <a:r>
              <a:rPr lang="en-US" sz="2800">
                <a:solidFill>
                  <a:srgbClr val="0070C0"/>
                </a:solidFill>
                <a:latin typeface="+mn-lt"/>
                <a:ea typeface="Open Sans"/>
                <a:hlinkClick r:id="rId5">
                  <a:extLst>
                    <a:ext uri="{A12FA001-AC4F-418D-AE19-62706E023703}">
                      <ahyp:hlinkClr xmlns:ahyp="http://schemas.microsoft.com/office/drawing/2018/hyperlinkcolor" val="tx"/>
                    </a:ext>
                  </a:extLst>
                </a:hlinkClick>
              </a:rPr>
              <a:t>Data Source: CIRA-CIC-DoHBrw-2020</a:t>
            </a:r>
            <a:endParaRPr lang="en-US" sz="2800">
              <a:solidFill>
                <a:srgbClr val="0070C0"/>
              </a:solidFill>
              <a:latin typeface="+mn-lt"/>
              <a:ea typeface="Open Sans"/>
            </a:endParaRPr>
          </a:p>
          <a:p>
            <a:pPr marL="457200" indent="-457200">
              <a:buFont typeface="Arial" panose="020B0604020202020204" pitchFamily="34" charset="0"/>
              <a:buChar char="•"/>
            </a:pPr>
            <a:r>
              <a:rPr lang="en-US" sz="2800">
                <a:solidFill>
                  <a:srgbClr val="0070C0"/>
                </a:solidFill>
                <a:latin typeface="+mn-lt"/>
                <a:ea typeface="Open Sans" panose="020B0606030504020204" pitchFamily="34" charset="0"/>
                <a:cs typeface="Open Sans" panose="020B0606030504020204" pitchFamily="34" charset="0"/>
                <a:hlinkClick r:id="rId6">
                  <a:extLst>
                    <a:ext uri="{A12FA001-AC4F-418D-AE19-62706E023703}">
                      <ahyp:hlinkClr xmlns:ahyp="http://schemas.microsoft.com/office/drawing/2018/hyperlinkcolor" val="tx"/>
                    </a:ext>
                  </a:extLst>
                </a:hlinkClick>
              </a:rPr>
              <a:t>Cloud Security Market Analysis: </a:t>
            </a:r>
            <a:endParaRPr lang="en-US" sz="2800">
              <a:solidFill>
                <a:srgbClr val="0070C0"/>
              </a:solidFill>
              <a:latin typeface="+mn-lt"/>
              <a:ea typeface="Open Sans" panose="020B0606030504020204" pitchFamily="34" charset="0"/>
              <a:cs typeface="Open Sans" panose="020B0606030504020204" pitchFamily="34" charset="0"/>
            </a:endParaRPr>
          </a:p>
          <a:p>
            <a:pPr marL="457200" indent="-457200">
              <a:buFont typeface="Arial" panose="020B0604020202020204" pitchFamily="34" charset="0"/>
              <a:buChar char="•"/>
            </a:pPr>
            <a:r>
              <a:rPr lang="en-US" sz="2800">
                <a:solidFill>
                  <a:srgbClr val="0070C0"/>
                </a:solidFill>
                <a:latin typeface="+mn-lt"/>
                <a:hlinkClick r:id="rId7">
                  <a:extLst>
                    <a:ext uri="{A12FA001-AC4F-418D-AE19-62706E023703}">
                      <ahyp:hlinkClr xmlns:ahyp="http://schemas.microsoft.com/office/drawing/2018/hyperlinkcolor" val="tx"/>
                    </a:ext>
                  </a:extLst>
                </a:hlinkClick>
              </a:rPr>
              <a:t>FCM–SVM based intrusion detection system for cloud computing environment</a:t>
            </a:r>
            <a:endParaRPr lang="en-US" sz="2800">
              <a:solidFill>
                <a:srgbClr val="0070C0"/>
              </a:solidFill>
              <a:latin typeface="+mn-lt"/>
            </a:endParaRPr>
          </a:p>
          <a:p>
            <a:pPr marL="457200" indent="-457200">
              <a:buFont typeface="Arial" panose="020B0604020202020204" pitchFamily="34" charset="0"/>
              <a:buChar char="•"/>
            </a:pPr>
            <a:r>
              <a:rPr lang="en-US" sz="2800">
                <a:solidFill>
                  <a:srgbClr val="0070C0"/>
                </a:solidFill>
                <a:latin typeface="+mn-lt"/>
                <a:hlinkClick r:id="rId8">
                  <a:extLst>
                    <a:ext uri="{A12FA001-AC4F-418D-AE19-62706E023703}">
                      <ahyp:hlinkClr xmlns:ahyp="http://schemas.microsoft.com/office/drawing/2018/hyperlinkcolor" val="tx"/>
                    </a:ext>
                  </a:extLst>
                </a:hlinkClick>
              </a:rPr>
              <a:t>A survey of intrusion detection techniques in Cloud</a:t>
            </a:r>
            <a:endParaRPr lang="en-US" sz="2800">
              <a:solidFill>
                <a:srgbClr val="0070C0"/>
              </a:solidFill>
              <a:latin typeface="+mn-lt"/>
            </a:endParaRPr>
          </a:p>
          <a:p>
            <a:pPr marL="457200" indent="-457200">
              <a:buFont typeface="Arial" panose="020B0604020202020204" pitchFamily="34" charset="0"/>
              <a:buChar char="•"/>
            </a:pPr>
            <a:r>
              <a:rPr lang="en-US" sz="2800">
                <a:solidFill>
                  <a:srgbClr val="0070C0"/>
                </a:solidFill>
                <a:latin typeface="+mn-lt"/>
                <a:ea typeface="Open Sans" panose="020B0606030504020204" pitchFamily="34" charset="0"/>
                <a:cs typeface="Open Sans" panose="020B0606030504020204" pitchFamily="34" charset="0"/>
                <a:hlinkClick r:id="rId9">
                  <a:extLst>
                    <a:ext uri="{A12FA001-AC4F-418D-AE19-62706E023703}">
                      <ahyp:hlinkClr xmlns:ahyp="http://schemas.microsoft.com/office/drawing/2018/hyperlinkcolor" val="tx"/>
                    </a:ext>
                  </a:extLst>
                </a:hlinkClick>
              </a:rPr>
              <a:t>Cost benefit Analysis of IDS systems</a:t>
            </a:r>
            <a:endParaRPr lang="en-US" sz="2800">
              <a:solidFill>
                <a:srgbClr val="0070C0"/>
              </a:solidFill>
              <a:latin typeface="+mn-lt"/>
              <a:ea typeface="Open Sans" panose="020B0606030504020204" pitchFamily="34" charset="0"/>
              <a:cs typeface="Open Sans" panose="020B0606030504020204" pitchFamily="34" charset="0"/>
            </a:endParaRPr>
          </a:p>
          <a:p>
            <a:endParaRPr lang="en-US" sz="2800">
              <a:solidFill>
                <a:srgbClr val="0070C0"/>
              </a:solidFill>
              <a:latin typeface="+mn-lt"/>
              <a:ea typeface="Open Sans" panose="020B0606030504020204" pitchFamily="34" charset="0"/>
              <a:cs typeface="Open Sans" panose="020B0606030504020204" pitchFamily="34" charset="0"/>
            </a:endParaRPr>
          </a:p>
        </p:txBody>
      </p:sp>
      <p:sp>
        <p:nvSpPr>
          <p:cNvPr id="23" name="TextBox 22">
            <a:extLst>
              <a:ext uri="{FF2B5EF4-FFF2-40B4-BE49-F238E27FC236}">
                <a16:creationId xmlns:a16="http://schemas.microsoft.com/office/drawing/2014/main" id="{32216DFF-156E-4682-B1DC-DB22FCF7408A}"/>
              </a:ext>
            </a:extLst>
          </p:cNvPr>
          <p:cNvSpPr txBox="1"/>
          <p:nvPr/>
        </p:nvSpPr>
        <p:spPr>
          <a:xfrm>
            <a:off x="28303238" y="28244637"/>
            <a:ext cx="2637582" cy="646331"/>
          </a:xfrm>
          <a:prstGeom prst="rect">
            <a:avLst/>
          </a:prstGeom>
          <a:ln>
            <a:noFill/>
          </a:ln>
          <a:effectLst>
            <a:outerShdw dist="444500" dir="10800000" algn="tl" rotWithShape="0">
              <a:srgbClr val="B41E1E"/>
            </a:outerShdw>
          </a:effectLst>
        </p:spPr>
        <p:style>
          <a:lnRef idx="2">
            <a:schemeClr val="dk1"/>
          </a:lnRef>
          <a:fillRef idx="1">
            <a:schemeClr val="lt1"/>
          </a:fillRef>
          <a:effectRef idx="0">
            <a:schemeClr val="dk1"/>
          </a:effectRef>
          <a:fontRef idx="minor">
            <a:schemeClr val="dk1"/>
          </a:fontRef>
        </p:style>
        <p:txBody>
          <a:bodyPr wrap="none" lIns="274320" rtlCol="0">
            <a:spAutoFit/>
          </a:bodyPr>
          <a:lstStyle/>
          <a:p>
            <a:pPr defTabSz="4702588">
              <a:defRPr/>
            </a:pPr>
            <a:r>
              <a:rPr lang="en-US" sz="3600">
                <a:solidFill>
                  <a:srgbClr val="B41E1E"/>
                </a:solidFill>
                <a:latin typeface="Bree Serif" panose="02000503040000020004" pitchFamily="2" charset="0"/>
              </a:rPr>
              <a:t>References</a:t>
            </a:r>
          </a:p>
        </p:txBody>
      </p:sp>
      <p:pic>
        <p:nvPicPr>
          <p:cNvPr id="6" name="Picture 6" descr="Chart, line chart&#10;&#10;Description automatically generated">
            <a:extLst>
              <a:ext uri="{FF2B5EF4-FFF2-40B4-BE49-F238E27FC236}">
                <a16:creationId xmlns:a16="http://schemas.microsoft.com/office/drawing/2014/main" id="{5DDE721E-F10F-41B7-BD5C-522EBA427BFD}"/>
              </a:ext>
            </a:extLst>
          </p:cNvPr>
          <p:cNvPicPr>
            <a:picLocks noChangeAspect="1"/>
          </p:cNvPicPr>
          <p:nvPr/>
        </p:nvPicPr>
        <p:blipFill>
          <a:blip r:embed="rId10"/>
          <a:stretch>
            <a:fillRect/>
          </a:stretch>
        </p:blipFill>
        <p:spPr>
          <a:xfrm>
            <a:off x="1439585" y="22240707"/>
            <a:ext cx="9601200" cy="5795846"/>
          </a:xfrm>
          <a:prstGeom prst="rect">
            <a:avLst/>
          </a:prstGeom>
        </p:spPr>
      </p:pic>
      <p:sp>
        <p:nvSpPr>
          <p:cNvPr id="60" name="TextBox 59">
            <a:extLst>
              <a:ext uri="{FF2B5EF4-FFF2-40B4-BE49-F238E27FC236}">
                <a16:creationId xmlns:a16="http://schemas.microsoft.com/office/drawing/2014/main" id="{A9B4B31A-A16F-4248-BDEB-9CC29021AA91}"/>
              </a:ext>
            </a:extLst>
          </p:cNvPr>
          <p:cNvSpPr txBox="1"/>
          <p:nvPr/>
        </p:nvSpPr>
        <p:spPr>
          <a:xfrm>
            <a:off x="14609338" y="25837927"/>
            <a:ext cx="4737515" cy="646331"/>
          </a:xfrm>
          <a:prstGeom prst="rect">
            <a:avLst/>
          </a:prstGeom>
          <a:ln>
            <a:noFill/>
          </a:ln>
          <a:effectLst>
            <a:outerShdw dist="444500" dir="10800000" algn="tl" rotWithShape="0">
              <a:srgbClr val="B41E1E"/>
            </a:outerShdw>
          </a:effectLst>
        </p:spPr>
        <p:style>
          <a:lnRef idx="2">
            <a:schemeClr val="dk1"/>
          </a:lnRef>
          <a:fillRef idx="1">
            <a:schemeClr val="lt1"/>
          </a:fillRef>
          <a:effectRef idx="0">
            <a:schemeClr val="dk1"/>
          </a:effectRef>
          <a:fontRef idx="minor">
            <a:schemeClr val="dk1"/>
          </a:fontRef>
        </p:style>
        <p:txBody>
          <a:bodyPr wrap="none" lIns="274320" rtlCol="0">
            <a:spAutoFit/>
          </a:bodyPr>
          <a:lstStyle/>
          <a:p>
            <a:pPr defTabSz="4702588">
              <a:defRPr/>
            </a:pPr>
            <a:r>
              <a:rPr lang="en-US" sz="3600" dirty="0">
                <a:solidFill>
                  <a:srgbClr val="B41E1E"/>
                </a:solidFill>
                <a:latin typeface="Bree Serif" panose="02000503040000020004" pitchFamily="2" charset="0"/>
              </a:rPr>
              <a:t>Model Improvements</a:t>
            </a:r>
          </a:p>
        </p:txBody>
      </p:sp>
      <p:sp>
        <p:nvSpPr>
          <p:cNvPr id="28" name="Rectangle 27">
            <a:extLst>
              <a:ext uri="{FF2B5EF4-FFF2-40B4-BE49-F238E27FC236}">
                <a16:creationId xmlns:a16="http://schemas.microsoft.com/office/drawing/2014/main" id="{3ACB4F4D-FC56-449A-B60E-B5C63EBCB9B4}"/>
              </a:ext>
            </a:extLst>
          </p:cNvPr>
          <p:cNvSpPr/>
          <p:nvPr/>
        </p:nvSpPr>
        <p:spPr>
          <a:xfrm>
            <a:off x="14142720" y="26814791"/>
            <a:ext cx="11619770" cy="3847400"/>
          </a:xfrm>
          <a:prstGeom prst="rect">
            <a:avLst/>
          </a:prstGeom>
        </p:spPr>
        <p:txBody>
          <a:bodyPr wrap="square">
            <a:spAutoFit/>
          </a:bodyPr>
          <a:lstStyle/>
          <a:p>
            <a:pPr>
              <a:lnSpc>
                <a:spcPct val="110000"/>
              </a:lnSpc>
            </a:pPr>
            <a:r>
              <a:rPr lang="en-US" sz="2800">
                <a:ea typeface="Open Sans" panose="020B0606030504020204" pitchFamily="34" charset="0"/>
                <a:cs typeface="Open Sans" panose="020B0606030504020204" pitchFamily="34" charset="0"/>
              </a:rPr>
              <a:t>The overall advantages and disadvantages of using such a Machine learning based IDS is inherently tied to data integrity as well as availability. </a:t>
            </a:r>
          </a:p>
          <a:p>
            <a:pPr>
              <a:lnSpc>
                <a:spcPct val="110000"/>
              </a:lnSpc>
            </a:pPr>
            <a:r>
              <a:rPr lang="en-US" sz="2800">
                <a:ea typeface="Open Sans" panose="020B0606030504020204" pitchFamily="34" charset="0"/>
                <a:cs typeface="Open Sans" panose="020B0606030504020204" pitchFamily="34" charset="0"/>
              </a:rPr>
              <a:t>The most practical approaches to overcome the challenge of misclassifying normal network traffic data awhile improving the model accuracy need are by training the model with: </a:t>
            </a:r>
          </a:p>
          <a:p>
            <a:pPr marL="457200" indent="-457200">
              <a:lnSpc>
                <a:spcPct val="110000"/>
              </a:lnSpc>
              <a:buFont typeface="Arial" panose="020B0604020202020204" pitchFamily="34" charset="0"/>
              <a:buChar char="•"/>
            </a:pPr>
            <a:r>
              <a:rPr lang="en-US" sz="2800">
                <a:ea typeface="Open Sans" panose="020B0606030504020204" pitchFamily="34" charset="0"/>
                <a:cs typeface="Open Sans" panose="020B0606030504020204" pitchFamily="34" charset="0"/>
              </a:rPr>
              <a:t>More ‘benign/normal’ network traffic data</a:t>
            </a:r>
          </a:p>
          <a:p>
            <a:pPr marL="457200" indent="-457200">
              <a:lnSpc>
                <a:spcPct val="110000"/>
              </a:lnSpc>
              <a:buFont typeface="Arial" panose="020B0604020202020204" pitchFamily="34" charset="0"/>
              <a:buChar char="•"/>
            </a:pPr>
            <a:r>
              <a:rPr lang="en-US" sz="2800">
                <a:ea typeface="Open Sans" panose="020B0606030504020204" pitchFamily="34" charset="0"/>
                <a:cs typeface="Open Sans" panose="020B0606030504020204" pitchFamily="34" charset="0"/>
              </a:rPr>
              <a:t>Data packets that cover server peak load traffic scenario</a:t>
            </a:r>
          </a:p>
        </p:txBody>
      </p:sp>
      <p:sp>
        <p:nvSpPr>
          <p:cNvPr id="61" name="TextBox 60">
            <a:extLst>
              <a:ext uri="{FF2B5EF4-FFF2-40B4-BE49-F238E27FC236}">
                <a16:creationId xmlns:a16="http://schemas.microsoft.com/office/drawing/2014/main" id="{BA126D6A-6A30-4EB7-99A9-566B1ADFC295}"/>
              </a:ext>
            </a:extLst>
          </p:cNvPr>
          <p:cNvSpPr txBox="1"/>
          <p:nvPr/>
        </p:nvSpPr>
        <p:spPr>
          <a:xfrm>
            <a:off x="28303238" y="16931649"/>
            <a:ext cx="8563883" cy="646331"/>
          </a:xfrm>
          <a:prstGeom prst="rect">
            <a:avLst/>
          </a:prstGeom>
          <a:ln>
            <a:noFill/>
          </a:ln>
          <a:effectLst>
            <a:outerShdw dist="444500" dir="10800000" algn="tl" rotWithShape="0">
              <a:srgbClr val="B41E1E"/>
            </a:outerShdw>
          </a:effectLst>
        </p:spPr>
        <p:style>
          <a:lnRef idx="2">
            <a:schemeClr val="dk1"/>
          </a:lnRef>
          <a:fillRef idx="1">
            <a:schemeClr val="lt1"/>
          </a:fillRef>
          <a:effectRef idx="0">
            <a:schemeClr val="dk1"/>
          </a:effectRef>
          <a:fontRef idx="minor">
            <a:schemeClr val="dk1"/>
          </a:fontRef>
        </p:style>
        <p:txBody>
          <a:bodyPr wrap="none" lIns="274320" rtlCol="0">
            <a:spAutoFit/>
          </a:bodyPr>
          <a:lstStyle/>
          <a:p>
            <a:pPr defTabSz="4702588">
              <a:defRPr/>
            </a:pPr>
            <a:r>
              <a:rPr lang="en-US" sz="3600">
                <a:solidFill>
                  <a:srgbClr val="B41E1E"/>
                </a:solidFill>
                <a:latin typeface="Bree Serif" panose="02000503040000020004" pitchFamily="2" charset="0"/>
              </a:rPr>
              <a:t>Market Benefits of Improving the Model</a:t>
            </a:r>
          </a:p>
        </p:txBody>
      </p:sp>
      <p:graphicFrame>
        <p:nvGraphicFramePr>
          <p:cNvPr id="30" name="Table 29">
            <a:extLst>
              <a:ext uri="{FF2B5EF4-FFF2-40B4-BE49-F238E27FC236}">
                <a16:creationId xmlns:a16="http://schemas.microsoft.com/office/drawing/2014/main" id="{7E52D530-CEDA-407A-84A8-45D53B430C3A}"/>
              </a:ext>
            </a:extLst>
          </p:cNvPr>
          <p:cNvGraphicFramePr>
            <a:graphicFrameLocks noGrp="1"/>
          </p:cNvGraphicFramePr>
          <p:nvPr>
            <p:extLst>
              <p:ext uri="{D42A27DB-BD31-4B8C-83A1-F6EECF244321}">
                <p14:modId xmlns:p14="http://schemas.microsoft.com/office/powerpoint/2010/main" val="3238339885"/>
              </p:ext>
            </p:extLst>
          </p:nvPr>
        </p:nvGraphicFramePr>
        <p:xfrm>
          <a:off x="29277319" y="22267436"/>
          <a:ext cx="10863562" cy="4135457"/>
        </p:xfrm>
        <a:graphic>
          <a:graphicData uri="http://schemas.openxmlformats.org/drawingml/2006/table">
            <a:tbl>
              <a:tblPr>
                <a:tableStyleId>{793D81CF-94F2-401A-BA57-92F5A7B2D0C5}</a:tableStyleId>
              </a:tblPr>
              <a:tblGrid>
                <a:gridCol w="7084042">
                  <a:extLst>
                    <a:ext uri="{9D8B030D-6E8A-4147-A177-3AD203B41FA5}">
                      <a16:colId xmlns:a16="http://schemas.microsoft.com/office/drawing/2014/main" val="1261253382"/>
                    </a:ext>
                  </a:extLst>
                </a:gridCol>
                <a:gridCol w="3779520">
                  <a:extLst>
                    <a:ext uri="{9D8B030D-6E8A-4147-A177-3AD203B41FA5}">
                      <a16:colId xmlns:a16="http://schemas.microsoft.com/office/drawing/2014/main" val="3824689425"/>
                    </a:ext>
                  </a:extLst>
                </a:gridCol>
              </a:tblGrid>
              <a:tr h="849377">
                <a:tc>
                  <a:txBody>
                    <a:bodyPr/>
                    <a:lstStyle/>
                    <a:p>
                      <a:pPr algn="ctr"/>
                      <a:r>
                        <a:rPr lang="en-US" sz="2800">
                          <a:solidFill>
                            <a:schemeClr val="bg1"/>
                          </a:solidFill>
                        </a:rPr>
                        <a:t>Item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4B4B4B"/>
                    </a:solidFill>
                  </a:tcPr>
                </a:tc>
                <a:tc>
                  <a:txBody>
                    <a:bodyPr/>
                    <a:lstStyle/>
                    <a:p>
                      <a:pPr algn="ctr"/>
                      <a:r>
                        <a:rPr lang="en-US" sz="2800" b="1" kern="1200">
                          <a:solidFill>
                            <a:schemeClr val="bg1"/>
                          </a:solidFill>
                          <a:latin typeface="+mn-lt"/>
                          <a:ea typeface="+mn-ea"/>
                          <a:cs typeface="+mn-cs"/>
                        </a:rPr>
                        <a:t>Est. Amount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4B4B4B"/>
                    </a:solidFill>
                  </a:tcPr>
                </a:tc>
                <a:extLst>
                  <a:ext uri="{0D108BD9-81ED-4DB2-BD59-A6C34878D82A}">
                    <a16:rowId xmlns:a16="http://schemas.microsoft.com/office/drawing/2014/main" val="3742880848"/>
                  </a:ext>
                </a:extLst>
              </a:tr>
              <a:tr h="497196">
                <a:tc>
                  <a:txBody>
                    <a:bodyPr/>
                    <a:lstStyle/>
                    <a:p>
                      <a:pPr algn="ctr" fontAlgn="b"/>
                      <a:r>
                        <a:rPr lang="en-US" sz="2600" u="none" strike="noStrike">
                          <a:effectLst/>
                        </a:rPr>
                        <a:t>Disclosure and damage to confidential data</a:t>
                      </a:r>
                      <a:endParaRPr lang="en-US" sz="2600" b="0" i="0" u="none" strike="noStrike">
                        <a:solidFill>
                          <a:srgbClr val="000000"/>
                        </a:solidFill>
                        <a:effectLst/>
                        <a:latin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600" u="none" strike="noStrike">
                          <a:effectLst/>
                        </a:rPr>
                        <a:t> </a:t>
                      </a:r>
                      <a:endParaRPr lang="en-US" sz="2600" b="0" i="0" u="none" strike="noStrike">
                        <a:solidFill>
                          <a:srgbClr val="000000"/>
                        </a:solidFill>
                        <a:effectLst/>
                        <a:latin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49359025"/>
                  </a:ext>
                </a:extLst>
              </a:tr>
              <a:tr h="766511">
                <a:tc>
                  <a:txBody>
                    <a:bodyPr/>
                    <a:lstStyle/>
                    <a:p>
                      <a:pPr algn="ctr" fontAlgn="b"/>
                      <a:r>
                        <a:rPr lang="en-US" sz="2600" u="none" strike="noStrike">
                          <a:effectLst/>
                        </a:rPr>
                        <a:t>Cost to recover data: $200,000 @ 50% likelihood per year</a:t>
                      </a:r>
                      <a:endParaRPr lang="en-US" sz="2600" b="0" i="0" u="none" strike="noStrike">
                        <a:solidFill>
                          <a:srgbClr val="000000"/>
                        </a:solidFill>
                        <a:effectLst/>
                        <a:latin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600" u="none" strike="noStrike">
                          <a:effectLst/>
                        </a:rPr>
                        <a:t>$100,000</a:t>
                      </a:r>
                      <a:endParaRPr lang="en-US" sz="2600" b="0" i="0" u="none" strike="noStrike">
                        <a:solidFill>
                          <a:srgbClr val="000000"/>
                        </a:solidFill>
                        <a:effectLst/>
                        <a:latin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96632535"/>
                  </a:ext>
                </a:extLst>
              </a:tr>
              <a:tr h="497196">
                <a:tc>
                  <a:txBody>
                    <a:bodyPr/>
                    <a:lstStyle/>
                    <a:p>
                      <a:pPr algn="ctr" fontAlgn="b"/>
                      <a:r>
                        <a:rPr lang="en-US" sz="2600" u="none" strike="noStrike">
                          <a:effectLst/>
                        </a:rPr>
                        <a:t>Effectiveness of the tool: 85%</a:t>
                      </a:r>
                      <a:endParaRPr lang="en-US" sz="2600" b="0" i="0" u="none" strike="noStrike">
                        <a:solidFill>
                          <a:srgbClr val="000000"/>
                        </a:solidFill>
                        <a:effectLst/>
                        <a:latin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600" u="none" strike="noStrike">
                          <a:effectLst/>
                        </a:rPr>
                        <a:t>$85,000</a:t>
                      </a:r>
                      <a:endParaRPr lang="en-US" sz="2600" b="0" i="0" u="none" strike="noStrike">
                        <a:solidFill>
                          <a:srgbClr val="FF0000"/>
                        </a:solidFill>
                        <a:effectLst/>
                        <a:latin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48097614"/>
                  </a:ext>
                </a:extLst>
              </a:tr>
              <a:tr h="497196">
                <a:tc>
                  <a:txBody>
                    <a:bodyPr/>
                    <a:lstStyle/>
                    <a:p>
                      <a:pPr algn="ctr" fontAlgn="b"/>
                      <a:r>
                        <a:rPr lang="en-US" sz="2600" u="none" strike="noStrike">
                          <a:effectLst/>
                        </a:rPr>
                        <a:t>Cost of Tool</a:t>
                      </a:r>
                      <a:endParaRPr lang="en-US" sz="2600" b="0" i="0" u="none" strike="noStrike">
                        <a:solidFill>
                          <a:srgbClr val="000000"/>
                        </a:solidFill>
                        <a:effectLst/>
                        <a:latin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600" u="none" strike="noStrike">
                          <a:effectLst/>
                        </a:rPr>
                        <a:t>$40,000</a:t>
                      </a:r>
                      <a:endParaRPr lang="en-US" sz="2600" b="0" i="0" u="none" strike="noStrike">
                        <a:solidFill>
                          <a:srgbClr val="000000"/>
                        </a:solidFill>
                        <a:effectLst/>
                        <a:latin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36993118"/>
                  </a:ext>
                </a:extLst>
              </a:tr>
              <a:tr h="497196">
                <a:tc>
                  <a:txBody>
                    <a:bodyPr/>
                    <a:lstStyle/>
                    <a:p>
                      <a:pPr algn="ctr" fontAlgn="b"/>
                      <a:r>
                        <a:rPr lang="en-US" sz="2600" u="none" strike="noStrike">
                          <a:effectLst/>
                        </a:rPr>
                        <a:t>ALE due to a loss and control</a:t>
                      </a:r>
                      <a:endParaRPr lang="en-US" sz="2600" b="0" i="0" u="none" strike="noStrike">
                        <a:solidFill>
                          <a:srgbClr val="000000"/>
                        </a:solidFill>
                        <a:effectLst/>
                        <a:latin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600" u="none" strike="noStrike">
                          <a:effectLst/>
                        </a:rPr>
                        <a:t>$55,000</a:t>
                      </a:r>
                      <a:endParaRPr lang="en-US" sz="2600" b="0" i="0" u="none" strike="noStrike">
                        <a:solidFill>
                          <a:srgbClr val="FF0000"/>
                        </a:solidFill>
                        <a:effectLst/>
                        <a:latin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95822515"/>
                  </a:ext>
                </a:extLst>
              </a:tr>
              <a:tr h="497196">
                <a:tc>
                  <a:txBody>
                    <a:bodyPr/>
                    <a:lstStyle/>
                    <a:p>
                      <a:pPr algn="ctr" fontAlgn="b"/>
                      <a:r>
                        <a:rPr lang="en-US" sz="2600" u="none" strike="noStrike">
                          <a:effectLst/>
                        </a:rPr>
                        <a:t>Net Savings</a:t>
                      </a:r>
                      <a:endParaRPr lang="en-US" sz="2600" b="0" i="0" u="none" strike="noStrike">
                        <a:solidFill>
                          <a:srgbClr val="000000"/>
                        </a:solidFill>
                        <a:effectLst/>
                        <a:latin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2600" u="none" strike="noStrike">
                          <a:effectLst/>
                        </a:rPr>
                        <a:t>$45,000</a:t>
                      </a:r>
                      <a:endParaRPr lang="en-US" sz="2600" b="0" i="0" u="none" strike="noStrike">
                        <a:solidFill>
                          <a:srgbClr val="000000"/>
                        </a:solidFill>
                        <a:effectLst/>
                        <a:latin typeface="Calibri" panose="020F050202020403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84574411"/>
                  </a:ext>
                </a:extLst>
              </a:tr>
            </a:tbl>
          </a:graphicData>
        </a:graphic>
      </p:graphicFrame>
      <p:pic>
        <p:nvPicPr>
          <p:cNvPr id="7" name="Picture 6" descr="Chart, scatter chart&#10;&#10;Description automatically generated">
            <a:extLst>
              <a:ext uri="{FF2B5EF4-FFF2-40B4-BE49-F238E27FC236}">
                <a16:creationId xmlns:a16="http://schemas.microsoft.com/office/drawing/2014/main" id="{9E4D9FBE-A554-4372-A883-8ED49B7B93E8}"/>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245802" y="11827299"/>
            <a:ext cx="8698115" cy="6523587"/>
          </a:xfrm>
          <a:prstGeom prst="rect">
            <a:avLst/>
          </a:prstGeom>
        </p:spPr>
      </p:pic>
      <p:pic>
        <p:nvPicPr>
          <p:cNvPr id="8" name="Picture 7" descr="Icon&#10;&#10;Description automatically generated">
            <a:extLst>
              <a:ext uri="{FF2B5EF4-FFF2-40B4-BE49-F238E27FC236}">
                <a16:creationId xmlns:a16="http://schemas.microsoft.com/office/drawing/2014/main" id="{209FF764-5C30-4366-91DE-1D371B22FAE5}"/>
              </a:ext>
            </a:extLst>
          </p:cNvPr>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23655842" y="29325296"/>
            <a:ext cx="2000631" cy="1499964"/>
          </a:xfrm>
          <a:prstGeom prst="rect">
            <a:avLst/>
          </a:prstGeom>
        </p:spPr>
      </p:pic>
    </p:spTree>
    <p:extLst>
      <p:ext uri="{BB962C8B-B14F-4D97-AF65-F5344CB8AC3E}">
        <p14:creationId xmlns:p14="http://schemas.microsoft.com/office/powerpoint/2010/main" val="369671629"/>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1E16B35-E5DD-4D0B-896C-95B8A4421811}"/>
              </a:ext>
            </a:extLst>
          </p:cNvPr>
          <p:cNvSpPr txBox="1"/>
          <p:nvPr/>
        </p:nvSpPr>
        <p:spPr>
          <a:xfrm>
            <a:off x="1485342" y="1828800"/>
            <a:ext cx="23992963" cy="1348061"/>
          </a:xfrm>
          <a:prstGeom prst="rect">
            <a:avLst/>
          </a:prstGeom>
          <a:noFill/>
        </p:spPr>
        <p:txBody>
          <a:bodyPr rot="0" spcFirstLastPara="0" vertOverflow="overflow" horzOverflow="overflow" vert="horz" wrap="square" lIns="329184" tIns="164592" rIns="329184" bIns="164592" numCol="1" spcCol="0" rtlCol="0" fromWordArt="0" anchor="t" anchorCtr="0" forceAA="0" compatLnSpc="1">
            <a:prstTxWarp prst="textNoShape">
              <a:avLst/>
            </a:prstTxWarp>
            <a:spAutoFit/>
          </a:bodyPr>
          <a:lstStyle/>
          <a:p>
            <a:r>
              <a:rPr lang="en-US" sz="6600" b="1" dirty="0">
                <a:cs typeface="Calibri"/>
              </a:rPr>
              <a:t>Appendix</a:t>
            </a:r>
          </a:p>
        </p:txBody>
      </p:sp>
      <p:pic>
        <p:nvPicPr>
          <p:cNvPr id="3" name="Picture 3" descr="Chart, scatter chart&#10;&#10;Description automatically generated">
            <a:extLst>
              <a:ext uri="{FF2B5EF4-FFF2-40B4-BE49-F238E27FC236}">
                <a16:creationId xmlns:a16="http://schemas.microsoft.com/office/drawing/2014/main" id="{8308E316-6675-4AB1-8CF3-8E6C6DBF3266}"/>
              </a:ext>
            </a:extLst>
          </p:cNvPr>
          <p:cNvPicPr>
            <a:picLocks noChangeAspect="1"/>
          </p:cNvPicPr>
          <p:nvPr/>
        </p:nvPicPr>
        <p:blipFill>
          <a:blip r:embed="rId2"/>
          <a:stretch>
            <a:fillRect/>
          </a:stretch>
        </p:blipFill>
        <p:spPr>
          <a:xfrm>
            <a:off x="9608460" y="4038600"/>
            <a:ext cx="23690939" cy="21640800"/>
          </a:xfrm>
          <a:prstGeom prst="rect">
            <a:avLst/>
          </a:prstGeom>
        </p:spPr>
      </p:pic>
    </p:spTree>
    <p:extLst>
      <p:ext uri="{BB962C8B-B14F-4D97-AF65-F5344CB8AC3E}">
        <p14:creationId xmlns:p14="http://schemas.microsoft.com/office/powerpoint/2010/main" val="2377575922"/>
      </p:ext>
    </p:extLst>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AS_NET" val="4.0.30319.42000"/>
  <p:tag name="AS_OS" val="Microsoft Windows NT 6.2.9200.0"/>
  <p:tag name="AS_RELEASE_DATE" val="2016.09.30"/>
  <p:tag name="AS_TITLE" val="Aspose.Slides for .NET 4.0"/>
  <p:tag name="AS_VERSION" val="16.9.0.0"/>
  <p:tag name="MAKESIGNSTEMPLATE" val="pragmaticgraphite|09-2018"/>
</p:tagLst>
</file>

<file path=ppt/theme/theme1.xml><?xml version="1.0" encoding="utf-8"?>
<a:theme xmlns:a="http://schemas.openxmlformats.org/drawingml/2006/main" name="Default Design">
  <a:themeElements>
    <a:clrScheme name="Slipstream">
      <a:dk1>
        <a:sysClr val="windowText" lastClr="000000"/>
      </a:dk1>
      <a:lt1>
        <a:sysClr val="window" lastClr="FFFFFF"/>
      </a:lt1>
      <a:dk2>
        <a:srgbClr val="212745"/>
      </a:dk2>
      <a:lt2>
        <a:srgbClr val="B4DCFA"/>
      </a:lt2>
      <a:accent1>
        <a:srgbClr val="4E67C8"/>
      </a:accent1>
      <a:accent2>
        <a:srgbClr val="5ECCF3"/>
      </a:accent2>
      <a:accent3>
        <a:srgbClr val="A7EA52"/>
      </a:accent3>
      <a:accent4>
        <a:srgbClr val="5DCEAF"/>
      </a:accent4>
      <a:accent5>
        <a:srgbClr val="FF8021"/>
      </a:accent5>
      <a:accent6>
        <a:srgbClr val="F14124"/>
      </a:accent6>
      <a:hlink>
        <a:srgbClr val="56C7AA"/>
      </a:hlink>
      <a:folHlink>
        <a:srgbClr val="59A8D1"/>
      </a:folHlink>
    </a:clrScheme>
    <a:fontScheme name="Default Design">
      <a:majorFont>
        <a:latin typeface="Arial"/>
        <a:ea typeface="Arial"/>
        <a:cs typeface="Arial"/>
      </a:majorFont>
      <a:minorFont>
        <a:latin typeface="Arial"/>
        <a:ea typeface="Arial"/>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389438" rtl="0" eaLnBrk="1" fontAlgn="base" latinLnBrk="0" hangingPunct="1">
          <a:lnSpc>
            <a:spcPct val="100000"/>
          </a:lnSpc>
          <a:spcBef>
            <a:spcPct val="0"/>
          </a:spcBef>
          <a:spcAft>
            <a:spcPct val="0"/>
          </a:spcAft>
          <a:buClrTx/>
          <a:buSzTx/>
          <a:buFontTx/>
          <a:buNone/>
          <a:tabLst/>
          <a:defRPr kumimoji="0" lang="en-US" sz="3500" b="0" i="0" u="none" strike="noStrike" cap="none" normalizeH="0" baseline="0" smtClean="0">
            <a:ln>
              <a:noFill/>
            </a:ln>
            <a:solidFill>
              <a:schemeClr val="tx1"/>
            </a:solidFill>
            <a:effectLst/>
            <a:latin typeface="Arial" pitchFamily="34"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389438" rtl="0" eaLnBrk="1" fontAlgn="base" latinLnBrk="0" hangingPunct="1">
          <a:lnSpc>
            <a:spcPct val="100000"/>
          </a:lnSpc>
          <a:spcBef>
            <a:spcPct val="0"/>
          </a:spcBef>
          <a:spcAft>
            <a:spcPct val="0"/>
          </a:spcAft>
          <a:buClrTx/>
          <a:buSzTx/>
          <a:buFontTx/>
          <a:buNone/>
          <a:tabLst/>
          <a:defRPr kumimoji="0" lang="en-US" sz="3500" b="0" i="0" u="none" strike="noStrike" cap="none" normalizeH="0" baseline="0" smtClean="0">
            <a:ln>
              <a:noFill/>
            </a:ln>
            <a:solidFill>
              <a:schemeClr val="tx1"/>
            </a:solidFill>
            <a:effectLst/>
            <a:latin typeface="Arial" pitchFamily="34"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2A2C41AEA3B452449B4FC016790D88A8" ma:contentTypeVersion="15" ma:contentTypeDescription="Create a new document." ma:contentTypeScope="" ma:versionID="431eb79ba39f7f5cdac27e870ae587e2">
  <xsd:schema xmlns:xsd="http://www.w3.org/2001/XMLSchema" xmlns:xs="http://www.w3.org/2001/XMLSchema" xmlns:p="http://schemas.microsoft.com/office/2006/metadata/properties" xmlns:ns1="http://schemas.microsoft.com/sharepoint/v3" xmlns:ns3="538e64cf-a2c9-49e8-92f9-44233782a0fe" xmlns:ns4="8f85e9d4-f6b9-4a22-9996-3e64fff44192" targetNamespace="http://schemas.microsoft.com/office/2006/metadata/properties" ma:root="true" ma:fieldsID="24f02c77328252ae2000afdca4487c9e" ns1:_="" ns3:_="" ns4:_="">
    <xsd:import namespace="http://schemas.microsoft.com/sharepoint/v3"/>
    <xsd:import namespace="538e64cf-a2c9-49e8-92f9-44233782a0fe"/>
    <xsd:import namespace="8f85e9d4-f6b9-4a22-9996-3e64fff44192"/>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4:SharedWithUsers" minOccurs="0"/>
                <xsd:element ref="ns4:SharedWithDetails" minOccurs="0"/>
                <xsd:element ref="ns4:SharingHintHash" minOccurs="0"/>
                <xsd:element ref="ns3:MediaServiceDateTaken" minOccurs="0"/>
                <xsd:element ref="ns1:_ip_UnifiedCompliancePolicyProperties" minOccurs="0"/>
                <xsd:element ref="ns1:_ip_UnifiedCompliancePolicyUIAction" minOccurs="0"/>
                <xsd:element ref="ns3:MediaServiceGenerationTime" minOccurs="0"/>
                <xsd:element ref="ns3:MediaServiceEventHashCode" minOccurs="0"/>
                <xsd:element ref="ns3:MediaServiceAutoKeyPoints" minOccurs="0"/>
                <xsd:element ref="ns3:MediaServiceKeyPoints" minOccurs="0"/>
                <xsd:element ref="ns3: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6" nillable="true" ma:displayName="Unified Compliance Policy Properties" ma:hidden="true" ma:internalName="_ip_UnifiedCompliancePolicyProperties">
      <xsd:simpleType>
        <xsd:restriction base="dms:Note"/>
      </xsd:simpleType>
    </xsd:element>
    <xsd:element name="_ip_UnifiedCompliancePolicyUIAction" ma:index="17"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38e64cf-a2c9-49e8-92f9-44233782a0f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element name="MediaServiceAutoKeyPoints" ma:index="20" nillable="true" ma:displayName="MediaServiceAutoKeyPoints" ma:hidden="true" ma:internalName="MediaServiceAutoKeyPoints" ma:readOnly="true">
      <xsd:simpleType>
        <xsd:restriction base="dms:Note"/>
      </xsd:simpleType>
    </xsd:element>
    <xsd:element name="MediaServiceKeyPoints" ma:index="21" nillable="true" ma:displayName="KeyPoints" ma:internalName="MediaServiceKeyPoints" ma:readOnly="true">
      <xsd:simpleType>
        <xsd:restriction base="dms:Note">
          <xsd:maxLength value="255"/>
        </xsd:restriction>
      </xsd:simpleType>
    </xsd:element>
    <xsd:element name="MediaServiceLocation" ma:index="22"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8f85e9d4-f6b9-4a22-9996-3e64fff44192"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Props1.xml><?xml version="1.0" encoding="utf-8"?>
<ds:datastoreItem xmlns:ds="http://schemas.openxmlformats.org/officeDocument/2006/customXml" ds:itemID="{C47CC4CE-A895-455C-A6DE-625AFB3DB7B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38e64cf-a2c9-49e8-92f9-44233782a0fe"/>
    <ds:schemaRef ds:uri="8f85e9d4-f6b9-4a22-9996-3e64fff4419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EA24157A-1ED3-49A7-AC1E-2AD636A94608}">
  <ds:schemaRefs>
    <ds:schemaRef ds:uri="http://schemas.microsoft.com/sharepoint/v3/contenttype/forms"/>
  </ds:schemaRefs>
</ds:datastoreItem>
</file>

<file path=customXml/itemProps3.xml><?xml version="1.0" encoding="utf-8"?>
<ds:datastoreItem xmlns:ds="http://schemas.openxmlformats.org/officeDocument/2006/customXml" ds:itemID="{09047D77-E503-451A-AA32-72CE3CF890A7}">
  <ds:schemaRefs>
    <ds:schemaRef ds:uri="http://schemas.microsoft.com/office/2006/metadata/properties"/>
    <ds:schemaRef ds:uri="http://schemas.microsoft.com/office/infopath/2007/PartnerControls"/>
    <ds:schemaRef ds:uri="http://schemas.microsoft.com/sharepoint/v3"/>
  </ds:schemaRefs>
</ds:datastoreItem>
</file>

<file path=docProps/app.xml><?xml version="1.0" encoding="utf-8"?>
<Properties xmlns="http://schemas.openxmlformats.org/officeDocument/2006/extended-properties" xmlns:vt="http://schemas.openxmlformats.org/officeDocument/2006/docPropsVTypes">
  <TotalTime>1431</TotalTime>
  <Words>2168</Words>
  <Application>Microsoft Office PowerPoint</Application>
  <PresentationFormat>Custom</PresentationFormat>
  <Paragraphs>292</Paragraphs>
  <Slides>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vt:i4>
      </vt:variant>
    </vt:vector>
  </HeadingPairs>
  <TitlesOfParts>
    <vt:vector size="9" baseType="lpstr">
      <vt:lpstr>Open Sans</vt:lpstr>
      <vt:lpstr>Gill Sans</vt:lpstr>
      <vt:lpstr>Bree Serif</vt:lpstr>
      <vt:lpstr>Arial</vt:lpstr>
      <vt:lpstr>Calibri</vt:lpstr>
      <vt:lpstr>Default Design</vt:lpstr>
      <vt:lpstr>PowerPoint Presentation</vt:lpstr>
      <vt:lpstr>PowerPoint Presentation</vt:lpstr>
      <vt:lpstr>PowerPoint Presentation</vt:lpstr>
    </vt:vector>
  </TitlesOfParts>
  <Company>Graphicsland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template for a scientific poster</dc:title>
  <dc:subject>Template For Scientific Poster Presentation</dc:subject>
  <dc:creator>Graphicsland/MakeSigns.com</dc:creator>
  <cp:keywords>scientific, research, template, custom, poster, presentation, symposium, printing, PowerPoint, create, design, example, sample, download</cp:keywords>
  <dc:description>This is a free template from MakeSigns.com to help you create the perfect scientific poster.</dc:description>
  <cp:lastModifiedBy>Bhattacharya, Ankeet Arup - (ankeetb)</cp:lastModifiedBy>
  <cp:revision>29</cp:revision>
  <dcterms:modified xsi:type="dcterms:W3CDTF">2020-12-14T22:21:43Z</dcterms:modified>
  <cp:category>scientific poster template</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0x0101002A2C41AEA3B452449B4FC016790D88A8</vt:lpwstr>
  </property>
</Properties>
</file>

<file path=docProps/thumbnail.jpeg>
</file>